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3"/>
  </p:notesMasterIdLst>
  <p:sldIdLst>
    <p:sldId id="256" r:id="rId2"/>
    <p:sldId id="347" r:id="rId3"/>
    <p:sldId id="355" r:id="rId4"/>
    <p:sldId id="345" r:id="rId5"/>
    <p:sldId id="351" r:id="rId6"/>
    <p:sldId id="325" r:id="rId7"/>
    <p:sldId id="274" r:id="rId8"/>
    <p:sldId id="262" r:id="rId9"/>
    <p:sldId id="348" r:id="rId10"/>
    <p:sldId id="273" r:id="rId11"/>
    <p:sldId id="279" r:id="rId12"/>
    <p:sldId id="264" r:id="rId13"/>
    <p:sldId id="330" r:id="rId14"/>
    <p:sldId id="338" r:id="rId15"/>
    <p:sldId id="303" r:id="rId16"/>
    <p:sldId id="350" r:id="rId17"/>
    <p:sldId id="362" r:id="rId18"/>
    <p:sldId id="352" r:id="rId19"/>
    <p:sldId id="327" r:id="rId20"/>
    <p:sldId id="344" r:id="rId21"/>
    <p:sldId id="336" r:id="rId22"/>
    <p:sldId id="363" r:id="rId23"/>
    <p:sldId id="356" r:id="rId24"/>
    <p:sldId id="343" r:id="rId25"/>
    <p:sldId id="331" r:id="rId26"/>
    <p:sldId id="341" r:id="rId27"/>
    <p:sldId id="342" r:id="rId28"/>
    <p:sldId id="333" r:id="rId29"/>
    <p:sldId id="301" r:id="rId30"/>
    <p:sldId id="258" r:id="rId31"/>
    <p:sldId id="306" r:id="rId32"/>
    <p:sldId id="307" r:id="rId33"/>
    <p:sldId id="309" r:id="rId34"/>
    <p:sldId id="310" r:id="rId35"/>
    <p:sldId id="319" r:id="rId36"/>
    <p:sldId id="320" r:id="rId37"/>
    <p:sldId id="357" r:id="rId38"/>
    <p:sldId id="322" r:id="rId39"/>
    <p:sldId id="329" r:id="rId40"/>
    <p:sldId id="360" r:id="rId41"/>
    <p:sldId id="323" r:id="rId42"/>
    <p:sldId id="361" r:id="rId43"/>
    <p:sldId id="299" r:id="rId44"/>
    <p:sldId id="349" r:id="rId45"/>
    <p:sldId id="276" r:id="rId46"/>
    <p:sldId id="337" r:id="rId47"/>
    <p:sldId id="286" r:id="rId48"/>
    <p:sldId id="346" r:id="rId49"/>
    <p:sldId id="324" r:id="rId50"/>
    <p:sldId id="317" r:id="rId51"/>
    <p:sldId id="353" r:id="rId52"/>
    <p:sldId id="278" r:id="rId53"/>
    <p:sldId id="318" r:id="rId54"/>
    <p:sldId id="284" r:id="rId55"/>
    <p:sldId id="304" r:id="rId56"/>
    <p:sldId id="302" r:id="rId57"/>
    <p:sldId id="312" r:id="rId58"/>
    <p:sldId id="335" r:id="rId59"/>
    <p:sldId id="316" r:id="rId60"/>
    <p:sldId id="315" r:id="rId61"/>
    <p:sldId id="271"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o Domingo, Roseanne P" initials="SDRP" lastIdx="1" clrIdx="0">
    <p:extLst>
      <p:ext uri="{19B8F6BF-5375-455C-9EA6-DF929625EA0E}">
        <p15:presenceInfo xmlns:p15="http://schemas.microsoft.com/office/powerpoint/2012/main" userId="S::santodomingo@uiowa.edu::4ca37128-32c2-434b-b90b-e7b3a5f87c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C"/>
    <a:srgbClr val="FFCD00"/>
    <a:srgbClr val="63676B"/>
    <a:srgbClr val="BB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24" autoAdjust="0"/>
  </p:normalViewPr>
  <p:slideViewPr>
    <p:cSldViewPr snapToGrid="0" snapToObjects="1">
      <p:cViewPr varScale="1">
        <p:scale>
          <a:sx n="106" d="100"/>
          <a:sy n="106" d="100"/>
        </p:scale>
        <p:origin x="1086" y="30"/>
      </p:cViewPr>
      <p:guideLst/>
    </p:cSldViewPr>
  </p:slideViewPr>
  <p:outlineViewPr>
    <p:cViewPr>
      <p:scale>
        <a:sx n="33" d="100"/>
        <a:sy n="33" d="100"/>
      </p:scale>
      <p:origin x="0" y="-185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63676B"/>
              </a:solidFill>
              <a:ln>
                <a:noFill/>
              </a:ln>
              <a:effectLst/>
            </c:spPr>
            <c:extLst>
              <c:ext xmlns:c16="http://schemas.microsoft.com/office/drawing/2014/chart" uri="{C3380CC4-5D6E-409C-BE32-E72D297353CC}">
                <c16:uniqueId val="{00000003-A3EA-461F-81CB-DA68FF90E28C}"/>
              </c:ext>
            </c:extLst>
          </c:dPt>
          <c:dPt>
            <c:idx val="2"/>
            <c:invertIfNegative val="0"/>
            <c:bubble3D val="0"/>
            <c:spPr>
              <a:solidFill>
                <a:schemeClr val="tx1"/>
              </a:solidFill>
              <a:ln>
                <a:noFill/>
              </a:ln>
              <a:effectLst/>
            </c:spPr>
            <c:extLst>
              <c:ext xmlns:c16="http://schemas.microsoft.com/office/drawing/2014/chart" uri="{C3380CC4-5D6E-409C-BE32-E72D297353CC}">
                <c16:uniqueId val="{00000002-F31A-45B6-ACED-33190BEE0730}"/>
              </c:ext>
            </c:extLst>
          </c:dPt>
          <c:dPt>
            <c:idx val="3"/>
            <c:invertIfNegative val="0"/>
            <c:bubble3D val="0"/>
            <c:spPr>
              <a:solidFill>
                <a:srgbClr val="BBBCBC"/>
              </a:solidFill>
              <a:ln>
                <a:noFill/>
              </a:ln>
              <a:effectLst/>
            </c:spPr>
            <c:extLst>
              <c:ext xmlns:c16="http://schemas.microsoft.com/office/drawing/2014/chart" uri="{C3380CC4-5D6E-409C-BE32-E72D297353CC}">
                <c16:uniqueId val="{00000003-F31A-45B6-ACED-33190BEE0730}"/>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0-A3EA-461F-81CB-DA68FF90E28C}"/>
            </c:ext>
          </c:extLst>
        </c:ser>
        <c:dLbls>
          <c:showLegendKey val="0"/>
          <c:showVal val="0"/>
          <c:showCatName val="0"/>
          <c:showSerName val="0"/>
          <c:showPercent val="0"/>
          <c:showBubbleSize val="0"/>
        </c:dLbls>
        <c:gapWidth val="80"/>
        <c:overlap val="-27"/>
        <c:axId val="612859016"/>
        <c:axId val="612862952"/>
      </c:barChart>
      <c:catAx>
        <c:axId val="61285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862952"/>
        <c:crosses val="autoZero"/>
        <c:auto val="1"/>
        <c:lblAlgn val="ctr"/>
        <c:lblOffset val="100"/>
        <c:noMultiLvlLbl val="0"/>
      </c:catAx>
      <c:valAx>
        <c:axId val="612862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2859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1st Qtr</cx:pt>
          <cx:pt idx="1">2nd Qtr</cx:pt>
          <cx:pt idx="2">3rd Qtr</cx:pt>
          <cx:pt idx="3">4th Qtr</cx:pt>
        </cx:lvl>
      </cx:strDim>
      <cx:numDim type="size">
        <cx:f>Sheet1!$B$2:$B$5</cx:f>
        <cx:lvl ptCount="4" formatCode="General">
          <cx:pt idx="0">8.1999999999999993</cx:pt>
          <cx:pt idx="1">3.2000000000000002</cx:pt>
          <cx:pt idx="2">1.3999999999999999</cx:pt>
          <cx:pt idx="3">1.2</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0" i="0" u="none" strike="noStrike" kern="1200" spc="0" baseline="0">
                <a:solidFill>
                  <a:srgbClr val="000000">
                    <a:lumMod val="65000"/>
                    <a:lumOff val="35000"/>
                  </a:srgbClr>
                </a:solidFill>
                <a:latin typeface="+mn-lt"/>
                <a:ea typeface="+mn-ea"/>
                <a:cs typeface="+mn-cs"/>
              </a:defRPr>
            </a:pPr>
            <a:r>
              <a:rPr kumimoji="0" lang="en-US" sz="1862" b="0" i="0" u="none" strike="noStrike" kern="1200" cap="none" spc="0" normalizeH="0" baseline="0" noProof="0" dirty="0">
                <a:ln>
                  <a:noFill/>
                </a:ln>
                <a:solidFill>
                  <a:srgbClr val="000000">
                    <a:lumMod val="65000"/>
                    <a:lumOff val="35000"/>
                  </a:srgbClr>
                </a:solidFill>
                <a:effectLst/>
                <a:uLnTx/>
                <a:uFillTx/>
                <a:latin typeface="Arial" panose="020B0604020202020204"/>
              </a:rPr>
              <a:t>Donut Chart</a:t>
            </a:r>
            <a:endParaRPr lang="en-US" dirty="0"/>
          </a:p>
        </cx:rich>
      </cx:tx>
    </cx:title>
    <cx:plotArea>
      <cx:plotAreaRegion>
        <cx:series layoutId="sunburst" uniqueId="{F3F0649F-59E4-4A28-AD41-18536ADB3556}">
          <cx:tx>
            <cx:txData>
              <cx:f>Sheet1!$B$1</cx:f>
              <cx:v>Sales</cx:v>
            </cx:txData>
          </cx:tx>
          <cx:dataPt idx="1">
            <cx:spPr>
              <a:solidFill>
                <a:srgbClr val="000000"/>
              </a:solidFill>
            </cx:spPr>
          </cx:dataPt>
          <cx:dataPt idx="2">
            <cx:spPr>
              <a:solidFill>
                <a:srgbClr val="63676B"/>
              </a:solidFill>
            </cx:spPr>
          </cx:dataPt>
          <cx:dataPt idx="3">
            <cx:spPr>
              <a:solidFill>
                <a:srgbClr val="00558C"/>
              </a:solidFill>
            </cx:spPr>
          </cx:dataPt>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58" tIns="46580" rIns="93158" bIns="46580" rtlCol="0"/>
          <a:lstStyle>
            <a:lvl1pPr algn="r">
              <a:defRPr sz="1300"/>
            </a:lvl1pPr>
          </a:lstStyle>
          <a:p>
            <a:fld id="{CBCD2FD1-B169-9B41-A890-0ECD81C3476C}" type="datetimeFigureOut">
              <a:rPr lang="en-US" smtClean="0"/>
              <a:t>6/24/2022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58" tIns="46580" rIns="93158" bIns="46580" rtlCol="0" anchor="b"/>
          <a:lstStyle>
            <a:lvl1pPr algn="r">
              <a:defRPr sz="13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dirty="0"/>
          </a:p>
        </p:txBody>
      </p:sp>
    </p:spTree>
    <p:extLst>
      <p:ext uri="{BB962C8B-B14F-4D97-AF65-F5344CB8AC3E}">
        <p14:creationId xmlns:p14="http://schemas.microsoft.com/office/powerpoint/2010/main" val="90273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51</a:t>
            </a:fld>
            <a:endParaRPr lang="en-US" dirty="0"/>
          </a:p>
        </p:txBody>
      </p:sp>
    </p:spTree>
    <p:extLst>
      <p:ext uri="{BB962C8B-B14F-4D97-AF65-F5344CB8AC3E}">
        <p14:creationId xmlns:p14="http://schemas.microsoft.com/office/powerpoint/2010/main" val="2932407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microsoft.com/office/2014/relationships/chartEx" Target="../charts/chartEx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old Pattern">
    <p:bg>
      <p:bgPr>
        <a:solidFill>
          <a:schemeClr val="accent1"/>
        </a:solidFill>
        <a:effectLst/>
      </p:bgPr>
    </p:bg>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E09626E5-C7F0-42BB-882B-8ADE0BFF4869}"/>
              </a:ext>
            </a:extLst>
          </p:cNvPr>
          <p:cNvPicPr>
            <a:picLocks noChangeAspect="1"/>
          </p:cNvPicPr>
          <p:nvPr userDrawn="1"/>
        </p:nvPicPr>
        <p:blipFill rotWithShape="1">
          <a:blip r:embed="rId2">
            <a:alphaModFix amt="55000"/>
          </a:blip>
          <a:srcRect r="13726"/>
          <a:stretch/>
        </p:blipFill>
        <p:spPr>
          <a:xfrm>
            <a:off x="0" y="0"/>
            <a:ext cx="9144000" cy="6858000"/>
          </a:xfrm>
          <a:prstGeom prst="rect">
            <a:avLst/>
          </a:prstGeom>
          <a:noFill/>
        </p:spPr>
      </p:pic>
      <p:sp>
        <p:nvSpPr>
          <p:cNvPr id="11" name="Title 1">
            <a:extLst>
              <a:ext uri="{FF2B5EF4-FFF2-40B4-BE49-F238E27FC236}">
                <a16:creationId xmlns:a16="http://schemas.microsoft.com/office/drawing/2014/main" id="{C4EEFD30-AA7E-41A2-89C4-5B8A913E13DF}"/>
              </a:ext>
            </a:extLst>
          </p:cNvPr>
          <p:cNvSpPr>
            <a:spLocks noGrp="1"/>
          </p:cNvSpPr>
          <p:nvPr>
            <p:ph type="ctrTitle" hasCustomPrompt="1"/>
          </p:nvPr>
        </p:nvSpPr>
        <p:spPr>
          <a:xfrm>
            <a:off x="628649" y="2677626"/>
            <a:ext cx="6858000" cy="1843238"/>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dirty="0"/>
              <a:t>Presentation Title Goes Right Here</a:t>
            </a:r>
          </a:p>
        </p:txBody>
      </p:sp>
      <p:sp>
        <p:nvSpPr>
          <p:cNvPr id="12" name="Subtitle 2">
            <a:extLst>
              <a:ext uri="{FF2B5EF4-FFF2-40B4-BE49-F238E27FC236}">
                <a16:creationId xmlns:a16="http://schemas.microsoft.com/office/drawing/2014/main" id="{D6A4A525-4AAF-486E-AB19-44420383835D}"/>
              </a:ext>
            </a:extLst>
          </p:cNvPr>
          <p:cNvSpPr>
            <a:spLocks noGrp="1"/>
          </p:cNvSpPr>
          <p:nvPr>
            <p:ph type="subTitle" idx="1" hasCustomPrompt="1"/>
          </p:nvPr>
        </p:nvSpPr>
        <p:spPr>
          <a:xfrm>
            <a:off x="628649" y="4574783"/>
            <a:ext cx="6858000" cy="407460"/>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3" name="Text Placeholder 15">
            <a:extLst>
              <a:ext uri="{FF2B5EF4-FFF2-40B4-BE49-F238E27FC236}">
                <a16:creationId xmlns:a16="http://schemas.microsoft.com/office/drawing/2014/main" id="{A9F406A3-31E3-419D-9181-B76E610E102B}"/>
              </a:ext>
            </a:extLst>
          </p:cNvPr>
          <p:cNvSpPr>
            <a:spLocks noGrp="1"/>
          </p:cNvSpPr>
          <p:nvPr>
            <p:ph type="body" sz="quarter" idx="10" hasCustomPrompt="1"/>
          </p:nvPr>
        </p:nvSpPr>
        <p:spPr>
          <a:xfrm>
            <a:off x="628649" y="4952307"/>
            <a:ext cx="6858000" cy="463108"/>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14" name="Footer Placeholder 4">
            <a:extLst>
              <a:ext uri="{FF2B5EF4-FFF2-40B4-BE49-F238E27FC236}">
                <a16:creationId xmlns:a16="http://schemas.microsoft.com/office/drawing/2014/main" id="{0D9983DD-BB59-4C08-BAA0-DD533F672CD7}"/>
              </a:ext>
            </a:extLst>
          </p:cNvPr>
          <p:cNvSpPr>
            <a:spLocks noGrp="1"/>
          </p:cNvSpPr>
          <p:nvPr>
            <p:ph type="ftr" sz="quarter" idx="3"/>
          </p:nvPr>
        </p:nvSpPr>
        <p:spPr>
          <a:xfrm>
            <a:off x="637917" y="1774217"/>
            <a:ext cx="6513130" cy="365125"/>
          </a:xfrm>
          <a:prstGeom prst="rect">
            <a:avLst/>
          </a:prstGeom>
          <a:noFill/>
        </p:spPr>
        <p:txBody>
          <a:bodyPr vert="horz" lIns="91440" tIns="45720" rIns="91440" bIns="45720" rtlCol="0" anchor="ctr"/>
          <a:lstStyle>
            <a:lvl1pPr algn="l">
              <a:defRPr sz="1800" b="0">
                <a:solidFill>
                  <a:schemeClr val="tx1"/>
                </a:solidFill>
              </a:defRPr>
            </a:lvl1pPr>
          </a:lstStyle>
          <a:p>
            <a:r>
              <a:rPr lang="en-US" dirty="0"/>
              <a:t>Division of World Languages, Literatures, and Cultures</a:t>
            </a:r>
          </a:p>
        </p:txBody>
      </p:sp>
      <p:cxnSp>
        <p:nvCxnSpPr>
          <p:cNvPr id="15" name="Straight Connector 14">
            <a:extLst>
              <a:ext uri="{FF2B5EF4-FFF2-40B4-BE49-F238E27FC236}">
                <a16:creationId xmlns:a16="http://schemas.microsoft.com/office/drawing/2014/main" id="{2098C1C6-168D-4C55-A3BC-7D9262DC18CD}"/>
              </a:ext>
            </a:extLst>
          </p:cNvPr>
          <p:cNvCxnSpPr>
            <a:cxnSpLocks/>
          </p:cNvCxnSpPr>
          <p:nvPr userDrawn="1"/>
        </p:nvCxnSpPr>
        <p:spPr>
          <a:xfrm>
            <a:off x="730595" y="233966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85571550-9287-472F-B002-609ED86CA9EA}"/>
              </a:ext>
            </a:extLst>
          </p:cNvPr>
          <p:cNvPicPr>
            <a:picLocks noChangeAspect="1"/>
          </p:cNvPicPr>
          <p:nvPr userDrawn="1"/>
        </p:nvPicPr>
        <p:blipFill>
          <a:blip r:embed="rId3"/>
          <a:stretch>
            <a:fillRect/>
          </a:stretch>
        </p:blipFill>
        <p:spPr>
          <a:xfrm>
            <a:off x="6478208" y="0"/>
            <a:ext cx="2016881" cy="960120"/>
          </a:xfrm>
          <a:prstGeom prst="rect">
            <a:avLst/>
          </a:prstGeom>
        </p:spPr>
      </p:pic>
    </p:spTree>
    <p:extLst>
      <p:ext uri="{BB962C8B-B14F-4D97-AF65-F5344CB8AC3E}">
        <p14:creationId xmlns:p14="http://schemas.microsoft.com/office/powerpoint/2010/main" val="29630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DD76D95-063D-4284-9E87-EBC36A216768}"/>
              </a:ext>
            </a:extLst>
          </p:cNvPr>
          <p:cNvPicPr>
            <a:picLocks noChangeAspect="1"/>
          </p:cNvPicPr>
          <p:nvPr userDrawn="1"/>
        </p:nvPicPr>
        <p:blipFill rotWithShape="1">
          <a:blip r:embed="rId2">
            <a:alphaModFix amt="55000"/>
          </a:blip>
          <a:srcRect r="13726"/>
          <a:stretch/>
        </p:blipFill>
        <p:spPr>
          <a:xfrm>
            <a:off x="0" y="0"/>
            <a:ext cx="9144000" cy="6858000"/>
          </a:xfrm>
          <a:prstGeom prst="rect">
            <a:avLst/>
          </a:prstGeom>
          <a:noFill/>
        </p:spPr>
      </p:pic>
      <p:sp>
        <p:nvSpPr>
          <p:cNvPr id="7" name="Title 1">
            <a:extLst>
              <a:ext uri="{FF2B5EF4-FFF2-40B4-BE49-F238E27FC236}">
                <a16:creationId xmlns:a16="http://schemas.microsoft.com/office/drawing/2014/main" id="{B487DED1-E189-40CB-AED1-E0E2020B51ED}"/>
              </a:ext>
            </a:extLst>
          </p:cNvPr>
          <p:cNvSpPr>
            <a:spLocks noGrp="1"/>
          </p:cNvSpPr>
          <p:nvPr>
            <p:ph type="ctrTitle" hasCustomPrompt="1"/>
          </p:nvPr>
        </p:nvSpPr>
        <p:spPr>
          <a:xfrm>
            <a:off x="628649" y="3367174"/>
            <a:ext cx="7866440" cy="1843238"/>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dirty="0"/>
              <a:t>Closing Slide Header</a:t>
            </a:r>
          </a:p>
        </p:txBody>
      </p:sp>
      <p:sp>
        <p:nvSpPr>
          <p:cNvPr id="8" name="Footer Placeholder 4">
            <a:extLst>
              <a:ext uri="{FF2B5EF4-FFF2-40B4-BE49-F238E27FC236}">
                <a16:creationId xmlns:a16="http://schemas.microsoft.com/office/drawing/2014/main" id="{3DCAAB5A-1194-41D8-8377-868720BF4864}"/>
              </a:ext>
            </a:extLst>
          </p:cNvPr>
          <p:cNvSpPr>
            <a:spLocks noGrp="1"/>
          </p:cNvSpPr>
          <p:nvPr>
            <p:ph type="ftr" sz="quarter" idx="3"/>
          </p:nvPr>
        </p:nvSpPr>
        <p:spPr>
          <a:xfrm>
            <a:off x="637917" y="2463765"/>
            <a:ext cx="6513130" cy="365125"/>
          </a:xfrm>
          <a:prstGeom prst="rect">
            <a:avLst/>
          </a:prstGeom>
          <a:noFill/>
        </p:spPr>
        <p:txBody>
          <a:bodyPr vert="horz" lIns="91440" tIns="45720" rIns="91440" bIns="45720" rtlCol="0" anchor="ctr"/>
          <a:lstStyle>
            <a:lvl1pPr algn="l">
              <a:defRPr sz="1800" b="0">
                <a:solidFill>
                  <a:schemeClr val="tx1"/>
                </a:solidFill>
              </a:defRPr>
            </a:lvl1pPr>
          </a:lstStyle>
          <a:p>
            <a:r>
              <a:rPr lang="en-US" dirty="0"/>
              <a:t>Division of World Languages, Literatures, and Cultures</a:t>
            </a:r>
          </a:p>
        </p:txBody>
      </p:sp>
      <p:cxnSp>
        <p:nvCxnSpPr>
          <p:cNvPr id="9" name="Straight Connector 8">
            <a:extLst>
              <a:ext uri="{FF2B5EF4-FFF2-40B4-BE49-F238E27FC236}">
                <a16:creationId xmlns:a16="http://schemas.microsoft.com/office/drawing/2014/main" id="{4B27AA0B-2106-45D6-AAC4-BAE3E69C751E}"/>
              </a:ext>
            </a:extLst>
          </p:cNvPr>
          <p:cNvCxnSpPr>
            <a:cxnSpLocks/>
          </p:cNvCxnSpPr>
          <p:nvPr userDrawn="1"/>
        </p:nvCxnSpPr>
        <p:spPr>
          <a:xfrm>
            <a:off x="730595" y="3029213"/>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705FE7A2-532B-45C1-8BF0-BAF4BAAC9458}"/>
              </a:ext>
            </a:extLst>
          </p:cNvPr>
          <p:cNvPicPr>
            <a:picLocks noChangeAspect="1"/>
          </p:cNvPicPr>
          <p:nvPr userDrawn="1"/>
        </p:nvPicPr>
        <p:blipFill>
          <a:blip r:embed="rId3"/>
          <a:stretch>
            <a:fillRect/>
          </a:stretch>
        </p:blipFill>
        <p:spPr>
          <a:xfrm>
            <a:off x="6478208" y="0"/>
            <a:ext cx="2016881" cy="960120"/>
          </a:xfrm>
          <a:prstGeom prst="rect">
            <a:avLst/>
          </a:prstGeom>
        </p:spPr>
      </p:pic>
    </p:spTree>
    <p:extLst>
      <p:ext uri="{BB962C8B-B14F-4D97-AF65-F5344CB8AC3E}">
        <p14:creationId xmlns:p14="http://schemas.microsoft.com/office/powerpoint/2010/main" val="120354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Only Slid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7A289-1270-4397-8BFD-067063D15E6E}"/>
              </a:ext>
            </a:extLst>
          </p:cNvPr>
          <p:cNvPicPr>
            <a:picLocks noChangeAspect="1"/>
          </p:cNvPicPr>
          <p:nvPr userDrawn="1"/>
        </p:nvPicPr>
        <p:blipFill>
          <a:blip r:embed="rId2"/>
          <a:stretch>
            <a:fillRect/>
          </a:stretch>
        </p:blipFill>
        <p:spPr>
          <a:xfrm>
            <a:off x="1461715" y="1873858"/>
            <a:ext cx="6217920" cy="3108960"/>
          </a:xfrm>
          <a:prstGeom prst="rect">
            <a:avLst/>
          </a:prstGeom>
        </p:spPr>
      </p:pic>
    </p:spTree>
    <p:extLst>
      <p:ext uri="{BB962C8B-B14F-4D97-AF65-F5344CB8AC3E}">
        <p14:creationId xmlns:p14="http://schemas.microsoft.com/office/powerpoint/2010/main" val="37969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Gold Pattern">
    <p:bg>
      <p:bgPr>
        <a:solidFill>
          <a:schemeClr val="accent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B8F2AB58-FD3E-42D7-9402-3DC6845B3571}"/>
              </a:ext>
            </a:extLst>
          </p:cNvPr>
          <p:cNvPicPr>
            <a:picLocks noChangeAspect="1"/>
          </p:cNvPicPr>
          <p:nvPr userDrawn="1"/>
        </p:nvPicPr>
        <p:blipFill rotWithShape="1">
          <a:blip r:embed="rId2">
            <a:alphaModFix amt="55000"/>
          </a:blip>
          <a:srcRect r="13726"/>
          <a:stretch/>
        </p:blipFill>
        <p:spPr>
          <a:xfrm>
            <a:off x="0" y="0"/>
            <a:ext cx="9144000" cy="6858000"/>
          </a:xfrm>
          <a:prstGeom prst="rect">
            <a:avLst/>
          </a:prstGeom>
          <a:noFill/>
        </p:spPr>
      </p:pic>
      <p:sp>
        <p:nvSpPr>
          <p:cNvPr id="13" name="Title 1">
            <a:extLst>
              <a:ext uri="{FF2B5EF4-FFF2-40B4-BE49-F238E27FC236}">
                <a16:creationId xmlns:a16="http://schemas.microsoft.com/office/drawing/2014/main" id="{3AE6F412-142B-427E-8CB7-22A6C43FA3F7}"/>
              </a:ext>
            </a:extLst>
          </p:cNvPr>
          <p:cNvSpPr>
            <a:spLocks noGrp="1"/>
          </p:cNvSpPr>
          <p:nvPr>
            <p:ph type="ctrTitle" hasCustomPrompt="1"/>
          </p:nvPr>
        </p:nvSpPr>
        <p:spPr>
          <a:xfrm>
            <a:off x="628649" y="2677626"/>
            <a:ext cx="6858000" cy="992326"/>
          </a:xfrm>
        </p:spPr>
        <p:txBody>
          <a:bodyPr anchor="t" anchorCtr="0">
            <a:normAutofit/>
          </a:bodyPr>
          <a:lstStyle>
            <a:lvl1pPr algn="l">
              <a:defRPr sz="4500" b="1">
                <a:solidFill>
                  <a:schemeClr val="tx1"/>
                </a:solidFill>
                <a:latin typeface="Arial" panose="020B0604020202020204" pitchFamily="34" charset="0"/>
                <a:cs typeface="Arial" panose="020B0604020202020204" pitchFamily="34" charset="0"/>
              </a:defRPr>
            </a:lvl1pPr>
          </a:lstStyle>
          <a:p>
            <a:r>
              <a:rPr lang="en-US" dirty="0"/>
              <a:t>Section Header</a:t>
            </a:r>
          </a:p>
        </p:txBody>
      </p:sp>
      <p:sp>
        <p:nvSpPr>
          <p:cNvPr id="14" name="Subtitle 2">
            <a:extLst>
              <a:ext uri="{FF2B5EF4-FFF2-40B4-BE49-F238E27FC236}">
                <a16:creationId xmlns:a16="http://schemas.microsoft.com/office/drawing/2014/main" id="{CCC0D68B-9D0A-4B2E-A4D1-199FD007B7D4}"/>
              </a:ext>
            </a:extLst>
          </p:cNvPr>
          <p:cNvSpPr>
            <a:spLocks noGrp="1"/>
          </p:cNvSpPr>
          <p:nvPr>
            <p:ph type="subTitle" idx="1" hasCustomPrompt="1"/>
          </p:nvPr>
        </p:nvSpPr>
        <p:spPr>
          <a:xfrm>
            <a:off x="628649" y="3562360"/>
            <a:ext cx="6858000" cy="407460"/>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cxnSp>
        <p:nvCxnSpPr>
          <p:cNvPr id="15" name="Straight Connector 14">
            <a:extLst>
              <a:ext uri="{FF2B5EF4-FFF2-40B4-BE49-F238E27FC236}">
                <a16:creationId xmlns:a16="http://schemas.microsoft.com/office/drawing/2014/main" id="{3F67CEC9-9E33-4CA9-A18C-74EBBC407E60}"/>
              </a:ext>
            </a:extLst>
          </p:cNvPr>
          <p:cNvCxnSpPr>
            <a:cxnSpLocks/>
          </p:cNvCxnSpPr>
          <p:nvPr userDrawn="1"/>
        </p:nvCxnSpPr>
        <p:spPr>
          <a:xfrm>
            <a:off x="730595" y="2450876"/>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descr="Logo&#10;&#10;Description automatically generated">
            <a:extLst>
              <a:ext uri="{FF2B5EF4-FFF2-40B4-BE49-F238E27FC236}">
                <a16:creationId xmlns:a16="http://schemas.microsoft.com/office/drawing/2014/main" id="{3E77511C-701F-4520-A86B-5D9A30794A4C}"/>
              </a:ext>
            </a:extLst>
          </p:cNvPr>
          <p:cNvPicPr>
            <a:picLocks noChangeAspect="1"/>
          </p:cNvPicPr>
          <p:nvPr userDrawn="1"/>
        </p:nvPicPr>
        <p:blipFill>
          <a:blip r:embed="rId3"/>
          <a:stretch>
            <a:fillRect/>
          </a:stretch>
        </p:blipFill>
        <p:spPr>
          <a:xfrm>
            <a:off x="6478208" y="0"/>
            <a:ext cx="2016881" cy="960120"/>
          </a:xfrm>
          <a:prstGeom prst="rect">
            <a:avLst/>
          </a:prstGeom>
        </p:spPr>
      </p:pic>
    </p:spTree>
    <p:extLst>
      <p:ext uri="{BB962C8B-B14F-4D97-AF65-F5344CB8AC3E}">
        <p14:creationId xmlns:p14="http://schemas.microsoft.com/office/powerpoint/2010/main" val="18787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Slide – Gold Patter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797686C-E450-46F8-B31F-F4CAF5813A56}"/>
              </a:ext>
            </a:extLst>
          </p:cNvPr>
          <p:cNvSpPr>
            <a:spLocks noGrp="1"/>
          </p:cNvSpPr>
          <p:nvPr>
            <p:ph type="title"/>
          </p:nvPr>
        </p:nvSpPr>
        <p:spPr>
          <a:xfrm>
            <a:off x="554509" y="494273"/>
            <a:ext cx="7886700" cy="869089"/>
          </a:xfrm>
        </p:spPr>
        <p:txBody>
          <a:bodyPr>
            <a:normAutofit/>
          </a:bodyPr>
          <a:lstStyle>
            <a:lvl1pPr>
              <a:defRPr sz="3600"/>
            </a:lvl1pPr>
          </a:lstStyle>
          <a:p>
            <a:r>
              <a:rPr lang="en-US" dirty="0"/>
              <a:t>Click to edit Master title style</a:t>
            </a:r>
          </a:p>
        </p:txBody>
      </p:sp>
      <p:sp>
        <p:nvSpPr>
          <p:cNvPr id="11" name="Content Placeholder 2">
            <a:extLst>
              <a:ext uri="{FF2B5EF4-FFF2-40B4-BE49-F238E27FC236}">
                <a16:creationId xmlns:a16="http://schemas.microsoft.com/office/drawing/2014/main" id="{2D778384-1EF9-42E9-A914-E74A6A464AF6}"/>
              </a:ext>
            </a:extLst>
          </p:cNvPr>
          <p:cNvSpPr>
            <a:spLocks noGrp="1"/>
          </p:cNvSpPr>
          <p:nvPr>
            <p:ph idx="1"/>
          </p:nvPr>
        </p:nvSpPr>
        <p:spPr>
          <a:xfrm>
            <a:off x="554509" y="1591689"/>
            <a:ext cx="7886700" cy="4298360"/>
          </a:xfrm>
        </p:spPr>
        <p:txBody>
          <a:bodyPr/>
          <a:lstStyle>
            <a:lvl1pPr marL="171450" indent="-171450">
              <a:buSzPct val="95000"/>
              <a:buFontTx/>
              <a:buBlip>
                <a:blip r:embed="rId2"/>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1F422EC1-DA25-4435-8797-D44A5CD35277}"/>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4A59EB8-67BE-440F-BA60-AAD8C3894B72}"/>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4" name="Picture 13" descr="Background pattern&#10;&#10;Description automatically generated">
            <a:extLst>
              <a:ext uri="{FF2B5EF4-FFF2-40B4-BE49-F238E27FC236}">
                <a16:creationId xmlns:a16="http://schemas.microsoft.com/office/drawing/2014/main" id="{CBB02F3F-EF33-492D-B6E5-1F61AC4D8421}"/>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15" name="Footer Placeholder 4">
            <a:extLst>
              <a:ext uri="{FF2B5EF4-FFF2-40B4-BE49-F238E27FC236}">
                <a16:creationId xmlns:a16="http://schemas.microsoft.com/office/drawing/2014/main" id="{F9ABFF5E-F1F5-4501-BCD7-3E0E29FD44CB}"/>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Division of World Languages, Literatures, and Cultures</a:t>
            </a:r>
          </a:p>
        </p:txBody>
      </p:sp>
      <p:pic>
        <p:nvPicPr>
          <p:cNvPr id="10" name="Picture 9" descr="Logo&#10;&#10;Description automatically generated">
            <a:extLst>
              <a:ext uri="{FF2B5EF4-FFF2-40B4-BE49-F238E27FC236}">
                <a16:creationId xmlns:a16="http://schemas.microsoft.com/office/drawing/2014/main" id="{405BB6F8-BDE2-467B-B99C-BBC76B1C2003}"/>
              </a:ext>
            </a:extLst>
          </p:cNvPr>
          <p:cNvPicPr>
            <a:picLocks noChangeAspect="1"/>
          </p:cNvPicPr>
          <p:nvPr userDrawn="1"/>
        </p:nvPicPr>
        <p:blipFill>
          <a:blip r:embed="rId4"/>
          <a:stretch>
            <a:fillRect/>
          </a:stretch>
        </p:blipFill>
        <p:spPr>
          <a:xfrm>
            <a:off x="628651" y="6225219"/>
            <a:ext cx="1344588" cy="640080"/>
          </a:xfrm>
          <a:prstGeom prst="rect">
            <a:avLst/>
          </a:prstGeom>
        </p:spPr>
      </p:pic>
    </p:spTree>
    <p:extLst>
      <p:ext uri="{BB962C8B-B14F-4D97-AF65-F5344CB8AC3E}">
        <p14:creationId xmlns:p14="http://schemas.microsoft.com/office/powerpoint/2010/main" val="246589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 2 Line Title Patter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CD26C9-87A0-46EA-9422-11B9A444A796}"/>
              </a:ext>
            </a:extLst>
          </p:cNvPr>
          <p:cNvSpPr>
            <a:spLocks noGrp="1"/>
          </p:cNvSpPr>
          <p:nvPr>
            <p:ph type="title" hasCustomPrompt="1"/>
          </p:nvPr>
        </p:nvSpPr>
        <p:spPr>
          <a:xfrm>
            <a:off x="573044" y="365126"/>
            <a:ext cx="7886700" cy="1331865"/>
          </a:xfrm>
        </p:spPr>
        <p:txBody>
          <a:bodyPr/>
          <a:lstStyle/>
          <a:p>
            <a:r>
              <a:rPr lang="en-US" dirty="0"/>
              <a:t>Click to edit Master title style </a:t>
            </a:r>
            <a:br>
              <a:rPr lang="en-US" dirty="0"/>
            </a:br>
            <a:r>
              <a:rPr lang="en-US" dirty="0"/>
              <a:t>that runs to two lines</a:t>
            </a:r>
          </a:p>
        </p:txBody>
      </p:sp>
      <p:sp>
        <p:nvSpPr>
          <p:cNvPr id="13" name="Content Placeholder 2">
            <a:extLst>
              <a:ext uri="{FF2B5EF4-FFF2-40B4-BE49-F238E27FC236}">
                <a16:creationId xmlns:a16="http://schemas.microsoft.com/office/drawing/2014/main" id="{23ECABDA-F230-4B41-ADDF-44935E066168}"/>
              </a:ext>
            </a:extLst>
          </p:cNvPr>
          <p:cNvSpPr>
            <a:spLocks noGrp="1"/>
          </p:cNvSpPr>
          <p:nvPr>
            <p:ph idx="1"/>
          </p:nvPr>
        </p:nvSpPr>
        <p:spPr>
          <a:xfrm>
            <a:off x="573044" y="1987101"/>
            <a:ext cx="7886700" cy="4018000"/>
          </a:xfrm>
        </p:spPr>
        <p:txBody>
          <a:bodyPr/>
          <a:lstStyle>
            <a:lvl1pPr marL="171450" indent="-171450">
              <a:buSzPct val="95000"/>
              <a:buFontTx/>
              <a:buBlip>
                <a:blip r:embed="rId2"/>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90F261DB-55D5-4E77-951C-888162BC286F}"/>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791F442-3EDA-4AE5-8947-33F1B8EF9A28}"/>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6" name="Picture 15" descr="Background pattern&#10;&#10;Description automatically generated">
            <a:extLst>
              <a:ext uri="{FF2B5EF4-FFF2-40B4-BE49-F238E27FC236}">
                <a16:creationId xmlns:a16="http://schemas.microsoft.com/office/drawing/2014/main" id="{0C63447B-57F5-4318-B4FE-B26A858DFEB1}"/>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17" name="Footer Placeholder 4">
            <a:extLst>
              <a:ext uri="{FF2B5EF4-FFF2-40B4-BE49-F238E27FC236}">
                <a16:creationId xmlns:a16="http://schemas.microsoft.com/office/drawing/2014/main" id="{889B115A-ACF0-4DC5-8ABE-B9FEFB870289}"/>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Division of World Languages, Literatures, and Cultures</a:t>
            </a:r>
          </a:p>
        </p:txBody>
      </p:sp>
      <p:pic>
        <p:nvPicPr>
          <p:cNvPr id="9" name="Picture 8" descr="Logo&#10;&#10;Description automatically generated">
            <a:extLst>
              <a:ext uri="{FF2B5EF4-FFF2-40B4-BE49-F238E27FC236}">
                <a16:creationId xmlns:a16="http://schemas.microsoft.com/office/drawing/2014/main" id="{2DE944D9-1E4C-4CAD-996A-523CE9C0DF80}"/>
              </a:ext>
            </a:extLst>
          </p:cNvPr>
          <p:cNvPicPr>
            <a:picLocks noChangeAspect="1"/>
          </p:cNvPicPr>
          <p:nvPr userDrawn="1"/>
        </p:nvPicPr>
        <p:blipFill>
          <a:blip r:embed="rId4"/>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394444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 Photo Patter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4913970" y="1"/>
            <a:ext cx="4227557" cy="6383774"/>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21" name="Content Placeholder 2">
            <a:extLst>
              <a:ext uri="{FF2B5EF4-FFF2-40B4-BE49-F238E27FC236}">
                <a16:creationId xmlns:a16="http://schemas.microsoft.com/office/drawing/2014/main" id="{ADDC6D2B-3DDB-46E3-A87F-78D7C27C1919}"/>
              </a:ext>
            </a:extLst>
          </p:cNvPr>
          <p:cNvSpPr>
            <a:spLocks noGrp="1"/>
          </p:cNvSpPr>
          <p:nvPr>
            <p:ph idx="1"/>
          </p:nvPr>
        </p:nvSpPr>
        <p:spPr>
          <a:xfrm>
            <a:off x="573043" y="1962387"/>
            <a:ext cx="4227557" cy="3923407"/>
          </a:xfrm>
        </p:spPr>
        <p:txBody>
          <a:bodyPr/>
          <a:lstStyle>
            <a:lvl1pPr marL="171450" indent="-171450">
              <a:buSzPct val="950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a:extLst>
              <a:ext uri="{FF2B5EF4-FFF2-40B4-BE49-F238E27FC236}">
                <a16:creationId xmlns:a16="http://schemas.microsoft.com/office/drawing/2014/main" id="{B91C9E60-F1B6-4D5C-AB10-E02095ED6F9A}"/>
              </a:ext>
            </a:extLst>
          </p:cNvPr>
          <p:cNvSpPr>
            <a:spLocks noGrp="1"/>
          </p:cNvSpPr>
          <p:nvPr>
            <p:ph type="title"/>
          </p:nvPr>
        </p:nvSpPr>
        <p:spPr>
          <a:xfrm>
            <a:off x="573043" y="365126"/>
            <a:ext cx="4227557" cy="1331865"/>
          </a:xfrm>
        </p:spPr>
        <p:txBody>
          <a:bodyPr anchor="ctr"/>
          <a:lstStyle/>
          <a:p>
            <a:r>
              <a:rPr lang="en-US" dirty="0"/>
              <a:t>Click to edit Master title style</a:t>
            </a:r>
          </a:p>
        </p:txBody>
      </p:sp>
      <p:cxnSp>
        <p:nvCxnSpPr>
          <p:cNvPr id="24" name="Straight Connector 23">
            <a:extLst>
              <a:ext uri="{FF2B5EF4-FFF2-40B4-BE49-F238E27FC236}">
                <a16:creationId xmlns:a16="http://schemas.microsoft.com/office/drawing/2014/main" id="{D8706511-5B2E-4F7C-93BF-051BCE5E961D}"/>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3DC4940-88BA-461B-891D-F97589EAA110}"/>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6" name="Picture 25" descr="Background pattern&#10;&#10;Description automatically generated">
            <a:extLst>
              <a:ext uri="{FF2B5EF4-FFF2-40B4-BE49-F238E27FC236}">
                <a16:creationId xmlns:a16="http://schemas.microsoft.com/office/drawing/2014/main" id="{4D4198C4-8EBC-4917-B375-F76A8DDB23F0}"/>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27" name="Footer Placeholder 4">
            <a:extLst>
              <a:ext uri="{FF2B5EF4-FFF2-40B4-BE49-F238E27FC236}">
                <a16:creationId xmlns:a16="http://schemas.microsoft.com/office/drawing/2014/main" id="{1304A419-7746-4C9E-A36A-2D450F5E9EA3}"/>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Division of World Languages, Literatures, and Cultures</a:t>
            </a:r>
          </a:p>
        </p:txBody>
      </p:sp>
      <p:pic>
        <p:nvPicPr>
          <p:cNvPr id="14" name="Picture 13" descr="Logo&#10;&#10;Description automatically generated">
            <a:extLst>
              <a:ext uri="{FF2B5EF4-FFF2-40B4-BE49-F238E27FC236}">
                <a16:creationId xmlns:a16="http://schemas.microsoft.com/office/drawing/2014/main" id="{908F78F1-0A71-482A-8320-14C4F91DB61F}"/>
              </a:ext>
            </a:extLst>
          </p:cNvPr>
          <p:cNvPicPr>
            <a:picLocks noChangeAspect="1"/>
          </p:cNvPicPr>
          <p:nvPr userDrawn="1"/>
        </p:nvPicPr>
        <p:blipFill>
          <a:blip r:embed="rId4"/>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416256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 Photo Collage Pattern">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328A9B8-313C-42E6-A3EE-05AD73BFFE1F}"/>
              </a:ext>
            </a:extLst>
          </p:cNvPr>
          <p:cNvSpPr>
            <a:spLocks noGrp="1"/>
          </p:cNvSpPr>
          <p:nvPr>
            <p:ph type="pic" sz="quarter" idx="11" hasCustomPrompt="1"/>
          </p:nvPr>
        </p:nvSpPr>
        <p:spPr>
          <a:xfrm>
            <a:off x="5319933" y="2855783"/>
            <a:ext cx="3824068" cy="3537931"/>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15" name="Picture Placeholder 4">
            <a:extLst>
              <a:ext uri="{FF2B5EF4-FFF2-40B4-BE49-F238E27FC236}">
                <a16:creationId xmlns:a16="http://schemas.microsoft.com/office/drawing/2014/main" id="{BF3C2D77-352B-4736-92BF-A4BEABF99307}"/>
              </a:ext>
            </a:extLst>
          </p:cNvPr>
          <p:cNvSpPr>
            <a:spLocks noGrp="1"/>
          </p:cNvSpPr>
          <p:nvPr>
            <p:ph type="pic" sz="quarter" idx="14"/>
          </p:nvPr>
        </p:nvSpPr>
        <p:spPr>
          <a:xfrm>
            <a:off x="5319932" y="0"/>
            <a:ext cx="1895877" cy="281768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19" name="Picture Placeholder 4">
            <a:extLst>
              <a:ext uri="{FF2B5EF4-FFF2-40B4-BE49-F238E27FC236}">
                <a16:creationId xmlns:a16="http://schemas.microsoft.com/office/drawing/2014/main" id="{84B9B5F3-A466-42D9-A263-5511447B59AB}"/>
              </a:ext>
            </a:extLst>
          </p:cNvPr>
          <p:cNvSpPr>
            <a:spLocks noGrp="1"/>
          </p:cNvSpPr>
          <p:nvPr>
            <p:ph type="pic" sz="quarter" idx="15"/>
          </p:nvPr>
        </p:nvSpPr>
        <p:spPr>
          <a:xfrm>
            <a:off x="7252028" y="0"/>
            <a:ext cx="1895877" cy="2817680"/>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20" name="Title 1">
            <a:extLst>
              <a:ext uri="{FF2B5EF4-FFF2-40B4-BE49-F238E27FC236}">
                <a16:creationId xmlns:a16="http://schemas.microsoft.com/office/drawing/2014/main" id="{A0D1DE48-C0FE-471C-8964-22C685E62E7C}"/>
              </a:ext>
            </a:extLst>
          </p:cNvPr>
          <p:cNvSpPr>
            <a:spLocks noGrp="1"/>
          </p:cNvSpPr>
          <p:nvPr>
            <p:ph type="title"/>
          </p:nvPr>
        </p:nvSpPr>
        <p:spPr>
          <a:xfrm>
            <a:off x="563776" y="365126"/>
            <a:ext cx="4227557" cy="1331865"/>
          </a:xfrm>
        </p:spPr>
        <p:txBody>
          <a:bodyPr anchor="ctr"/>
          <a:lstStyle/>
          <a:p>
            <a:r>
              <a:rPr lang="en-US" dirty="0"/>
              <a:t>Click to edit Master title style</a:t>
            </a:r>
          </a:p>
        </p:txBody>
      </p:sp>
      <p:cxnSp>
        <p:nvCxnSpPr>
          <p:cNvPr id="21" name="Straight Connector 20">
            <a:extLst>
              <a:ext uri="{FF2B5EF4-FFF2-40B4-BE49-F238E27FC236}">
                <a16:creationId xmlns:a16="http://schemas.microsoft.com/office/drawing/2014/main" id="{477AD789-609A-4C7F-9095-E625D3AFBC93}"/>
              </a:ext>
            </a:extLst>
          </p:cNvPr>
          <p:cNvCxnSpPr>
            <a:cxnSpLocks/>
          </p:cNvCxnSpPr>
          <p:nvPr userDrawn="1"/>
        </p:nvCxnSpPr>
        <p:spPr>
          <a:xfrm>
            <a:off x="628651" y="17340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57B7E12-141E-499E-940E-37C3B509FBE5}"/>
              </a:ext>
            </a:extLst>
          </p:cNvPr>
          <p:cNvSpPr>
            <a:spLocks noGrp="1"/>
          </p:cNvSpPr>
          <p:nvPr>
            <p:ph idx="1"/>
          </p:nvPr>
        </p:nvSpPr>
        <p:spPr>
          <a:xfrm>
            <a:off x="563776" y="1962387"/>
            <a:ext cx="4236824" cy="3923407"/>
          </a:xfrm>
        </p:spPr>
        <p:txBody>
          <a:bodyPr/>
          <a:lstStyle>
            <a:lvl1pPr marL="171450" indent="-171450">
              <a:buSzPct val="950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a:extLst>
              <a:ext uri="{FF2B5EF4-FFF2-40B4-BE49-F238E27FC236}">
                <a16:creationId xmlns:a16="http://schemas.microsoft.com/office/drawing/2014/main" id="{0945D517-979C-4C2B-80E7-5D5F1A746F3A}"/>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4" name="Picture 23" descr="Background pattern&#10;&#10;Description automatically generated">
            <a:extLst>
              <a:ext uri="{FF2B5EF4-FFF2-40B4-BE49-F238E27FC236}">
                <a16:creationId xmlns:a16="http://schemas.microsoft.com/office/drawing/2014/main" id="{043ED478-8524-4F62-8378-D1727B074248}"/>
              </a:ext>
            </a:extLst>
          </p:cNvPr>
          <p:cNvPicPr>
            <a:picLocks noChangeAspect="1"/>
          </p:cNvPicPr>
          <p:nvPr userDrawn="1"/>
        </p:nvPicPr>
        <p:blipFill rotWithShape="1">
          <a:blip r:embed="rId3">
            <a:alphaModFix amt="55000"/>
          </a:blip>
          <a:srcRect b="92118"/>
          <a:stretch/>
        </p:blipFill>
        <p:spPr>
          <a:xfrm>
            <a:off x="1" y="6391657"/>
            <a:ext cx="9144000" cy="466344"/>
          </a:xfrm>
          <a:prstGeom prst="rect">
            <a:avLst/>
          </a:prstGeom>
          <a:noFill/>
        </p:spPr>
      </p:pic>
      <p:sp>
        <p:nvSpPr>
          <p:cNvPr id="25" name="Footer Placeholder 4">
            <a:extLst>
              <a:ext uri="{FF2B5EF4-FFF2-40B4-BE49-F238E27FC236}">
                <a16:creationId xmlns:a16="http://schemas.microsoft.com/office/drawing/2014/main" id="{9074DFF5-F692-40E6-8D80-DE2C7860469C}"/>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Division of World Languages, Literatures, and Cultures</a:t>
            </a:r>
          </a:p>
        </p:txBody>
      </p:sp>
      <p:pic>
        <p:nvPicPr>
          <p:cNvPr id="12" name="Picture 11" descr="Logo&#10;&#10;Description automatically generated">
            <a:extLst>
              <a:ext uri="{FF2B5EF4-FFF2-40B4-BE49-F238E27FC236}">
                <a16:creationId xmlns:a16="http://schemas.microsoft.com/office/drawing/2014/main" id="{7330465C-545E-421B-AD64-04E4E592C25E}"/>
              </a:ext>
            </a:extLst>
          </p:cNvPr>
          <p:cNvPicPr>
            <a:picLocks noChangeAspect="1"/>
          </p:cNvPicPr>
          <p:nvPr userDrawn="1"/>
        </p:nvPicPr>
        <p:blipFill>
          <a:blip r:embed="rId4"/>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321518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 Patter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554509" y="494273"/>
            <a:ext cx="7886700" cy="869089"/>
          </a:xfrm>
        </p:spPr>
        <p:txBody>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34D200-A1F0-4C5B-9BA8-5A00D514EC09}"/>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3" name="Picture 12" descr="Background pattern&#10;&#10;Description automatically generated">
            <a:extLst>
              <a:ext uri="{FF2B5EF4-FFF2-40B4-BE49-F238E27FC236}">
                <a16:creationId xmlns:a16="http://schemas.microsoft.com/office/drawing/2014/main" id="{6E63EACB-A652-4C9F-B65F-793B236682A8}"/>
              </a:ext>
            </a:extLst>
          </p:cNvPr>
          <p:cNvPicPr>
            <a:picLocks noChangeAspect="1"/>
          </p:cNvPicPr>
          <p:nvPr userDrawn="1"/>
        </p:nvPicPr>
        <p:blipFill rotWithShape="1">
          <a:blip r:embed="rId2">
            <a:alphaModFix amt="55000"/>
          </a:blip>
          <a:srcRect b="92118"/>
          <a:stretch/>
        </p:blipFill>
        <p:spPr>
          <a:xfrm>
            <a:off x="1" y="6391657"/>
            <a:ext cx="9144000" cy="466344"/>
          </a:xfrm>
          <a:prstGeom prst="rect">
            <a:avLst/>
          </a:prstGeom>
          <a:noFill/>
        </p:spPr>
      </p:pic>
      <p:sp>
        <p:nvSpPr>
          <p:cNvPr id="14" name="Footer Placeholder 4">
            <a:extLst>
              <a:ext uri="{FF2B5EF4-FFF2-40B4-BE49-F238E27FC236}">
                <a16:creationId xmlns:a16="http://schemas.microsoft.com/office/drawing/2014/main" id="{B3695046-C886-4E29-9C21-BA2A0B8072AA}"/>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Division of World Languages, Literatures, and Cultures</a:t>
            </a:r>
          </a:p>
        </p:txBody>
      </p:sp>
      <p:pic>
        <p:nvPicPr>
          <p:cNvPr id="9" name="Picture 8" descr="Logo&#10;&#10;Description automatically generated">
            <a:extLst>
              <a:ext uri="{FF2B5EF4-FFF2-40B4-BE49-F238E27FC236}">
                <a16:creationId xmlns:a16="http://schemas.microsoft.com/office/drawing/2014/main" id="{3FC0C3B7-594A-4F5F-B898-569A81C0F13F}"/>
              </a:ext>
            </a:extLst>
          </p:cNvPr>
          <p:cNvPicPr>
            <a:picLocks noChangeAspect="1"/>
          </p:cNvPicPr>
          <p:nvPr userDrawn="1"/>
        </p:nvPicPr>
        <p:blipFill>
          <a:blip r:embed="rId3"/>
          <a:stretch>
            <a:fillRect/>
          </a:stretch>
        </p:blipFill>
        <p:spPr>
          <a:xfrm>
            <a:off x="628651" y="6224497"/>
            <a:ext cx="1344588" cy="640080"/>
          </a:xfrm>
          <a:prstGeom prst="rect">
            <a:avLst/>
          </a:prstGeom>
        </p:spPr>
      </p:pic>
      <p:graphicFrame>
        <p:nvGraphicFramePr>
          <p:cNvPr id="6" name="Chart 5">
            <a:extLst>
              <a:ext uri="{FF2B5EF4-FFF2-40B4-BE49-F238E27FC236}">
                <a16:creationId xmlns:a16="http://schemas.microsoft.com/office/drawing/2014/main" id="{865704C1-9E44-4106-B321-974875711964}"/>
              </a:ext>
            </a:extLst>
          </p:cNvPr>
          <p:cNvGraphicFramePr/>
          <p:nvPr userDrawn="1">
            <p:extLst>
              <p:ext uri="{D42A27DB-BD31-4B8C-83A1-F6EECF244321}">
                <p14:modId xmlns:p14="http://schemas.microsoft.com/office/powerpoint/2010/main" val="3695479108"/>
              </p:ext>
            </p:extLst>
          </p:nvPr>
        </p:nvGraphicFramePr>
        <p:xfrm>
          <a:off x="1524000" y="1679422"/>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142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lide - Pattern Footer">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878E852-4CE9-4698-9A76-902F04CB4A9D}"/>
              </a:ext>
            </a:extLst>
          </p:cNvPr>
          <p:cNvPicPr>
            <a:picLocks noChangeAspect="1"/>
          </p:cNvPicPr>
          <p:nvPr userDrawn="1"/>
        </p:nvPicPr>
        <p:blipFill>
          <a:blip r:embed="rId2"/>
          <a:stretch>
            <a:fillRect/>
          </a:stretch>
        </p:blipFill>
        <p:spPr>
          <a:xfrm>
            <a:off x="1109056" y="2535815"/>
            <a:ext cx="1380744" cy="1380744"/>
          </a:xfrm>
          <a:prstGeom prst="rect">
            <a:avLst/>
          </a:prstGeom>
        </p:spPr>
      </p:pic>
      <p:pic>
        <p:nvPicPr>
          <p:cNvPr id="7" name="Picture 6" descr="Logo, icon&#10;&#10;Description automatically generated">
            <a:extLst>
              <a:ext uri="{FF2B5EF4-FFF2-40B4-BE49-F238E27FC236}">
                <a16:creationId xmlns:a16="http://schemas.microsoft.com/office/drawing/2014/main" id="{A4D2010A-8455-483B-9715-41F6FCC228B5}"/>
              </a:ext>
            </a:extLst>
          </p:cNvPr>
          <p:cNvPicPr>
            <a:picLocks noChangeAspect="1"/>
          </p:cNvPicPr>
          <p:nvPr userDrawn="1"/>
        </p:nvPicPr>
        <p:blipFill>
          <a:blip r:embed="rId3"/>
          <a:stretch>
            <a:fillRect/>
          </a:stretch>
        </p:blipFill>
        <p:spPr>
          <a:xfrm>
            <a:off x="3882548" y="2535815"/>
            <a:ext cx="1378905" cy="1380744"/>
          </a:xfrm>
          <a:prstGeom prst="rect">
            <a:avLst/>
          </a:prstGeom>
        </p:spPr>
      </p:pic>
      <p:pic>
        <p:nvPicPr>
          <p:cNvPr id="14" name="Picture 13" descr="Icon&#10;&#10;Description automatically generated">
            <a:extLst>
              <a:ext uri="{FF2B5EF4-FFF2-40B4-BE49-F238E27FC236}">
                <a16:creationId xmlns:a16="http://schemas.microsoft.com/office/drawing/2014/main" id="{677AA0F8-11D9-42D8-BA3A-DFDD6BF51532}"/>
              </a:ext>
            </a:extLst>
          </p:cNvPr>
          <p:cNvPicPr>
            <a:picLocks noChangeAspect="1"/>
          </p:cNvPicPr>
          <p:nvPr userDrawn="1"/>
        </p:nvPicPr>
        <p:blipFill>
          <a:blip r:embed="rId4"/>
          <a:stretch>
            <a:fillRect/>
          </a:stretch>
        </p:blipFill>
        <p:spPr>
          <a:xfrm>
            <a:off x="6797951" y="2535815"/>
            <a:ext cx="1380883" cy="1380883"/>
          </a:xfrm>
          <a:prstGeom prst="rect">
            <a:avLst/>
          </a:prstGeom>
        </p:spPr>
      </p:pic>
      <p:sp>
        <p:nvSpPr>
          <p:cNvPr id="22" name="Content Placeholder 2">
            <a:extLst>
              <a:ext uri="{FF2B5EF4-FFF2-40B4-BE49-F238E27FC236}">
                <a16:creationId xmlns:a16="http://schemas.microsoft.com/office/drawing/2014/main" id="{B9B86632-292A-4231-AC9A-F9310AEDE78F}"/>
              </a:ext>
            </a:extLst>
          </p:cNvPr>
          <p:cNvSpPr>
            <a:spLocks noGrp="1"/>
          </p:cNvSpPr>
          <p:nvPr>
            <p:ph idx="1"/>
          </p:nvPr>
        </p:nvSpPr>
        <p:spPr>
          <a:xfrm>
            <a:off x="702793" y="4253783"/>
            <a:ext cx="2394635" cy="1043891"/>
          </a:xfrm>
        </p:spPr>
        <p:txBody>
          <a:bodyPr/>
          <a:lstStyle>
            <a:lvl1pPr marL="0" indent="0" algn="ctr">
              <a:buSzPct val="95000"/>
              <a:buFontTx/>
              <a:buNone/>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dirty="0"/>
              <a:t>Click to edit Master text styles</a:t>
            </a:r>
          </a:p>
        </p:txBody>
      </p:sp>
      <p:sp>
        <p:nvSpPr>
          <p:cNvPr id="12" name="Content Placeholder 2">
            <a:extLst>
              <a:ext uri="{FF2B5EF4-FFF2-40B4-BE49-F238E27FC236}">
                <a16:creationId xmlns:a16="http://schemas.microsoft.com/office/drawing/2014/main" id="{09F7DA26-0930-43B2-A22B-95F9025A357A}"/>
              </a:ext>
            </a:extLst>
          </p:cNvPr>
          <p:cNvSpPr>
            <a:spLocks noGrp="1"/>
          </p:cNvSpPr>
          <p:nvPr>
            <p:ph idx="10"/>
          </p:nvPr>
        </p:nvSpPr>
        <p:spPr>
          <a:xfrm>
            <a:off x="3374682" y="4253783"/>
            <a:ext cx="2394635" cy="1043891"/>
          </a:xfrm>
        </p:spPr>
        <p:txBody>
          <a:bodyPr/>
          <a:lstStyle>
            <a:lvl1pPr marL="0" indent="0" algn="ctr">
              <a:buSzPct val="95000"/>
              <a:buFontTx/>
              <a:buNone/>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dirty="0"/>
              <a:t>Click to edit Master text styles</a:t>
            </a:r>
          </a:p>
        </p:txBody>
      </p:sp>
      <p:sp>
        <p:nvSpPr>
          <p:cNvPr id="13" name="Content Placeholder 2">
            <a:extLst>
              <a:ext uri="{FF2B5EF4-FFF2-40B4-BE49-F238E27FC236}">
                <a16:creationId xmlns:a16="http://schemas.microsoft.com/office/drawing/2014/main" id="{E5E1C60C-791D-4486-9DDA-B5A87BF708C8}"/>
              </a:ext>
            </a:extLst>
          </p:cNvPr>
          <p:cNvSpPr>
            <a:spLocks noGrp="1"/>
          </p:cNvSpPr>
          <p:nvPr>
            <p:ph idx="11"/>
          </p:nvPr>
        </p:nvSpPr>
        <p:spPr>
          <a:xfrm>
            <a:off x="6194856" y="4253782"/>
            <a:ext cx="2394635" cy="1043891"/>
          </a:xfrm>
        </p:spPr>
        <p:txBody>
          <a:bodyPr/>
          <a:lstStyle>
            <a:lvl1pPr marL="0" indent="0" algn="ctr">
              <a:buSzPct val="95000"/>
              <a:buFontTx/>
              <a:buNone/>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dirty="0"/>
              <a:t>Click to edit Master text styles</a:t>
            </a:r>
          </a:p>
        </p:txBody>
      </p:sp>
      <p:sp>
        <p:nvSpPr>
          <p:cNvPr id="15" name="Title 1">
            <a:extLst>
              <a:ext uri="{FF2B5EF4-FFF2-40B4-BE49-F238E27FC236}">
                <a16:creationId xmlns:a16="http://schemas.microsoft.com/office/drawing/2014/main" id="{2CA3588A-317B-489A-9774-A1326FCB347E}"/>
              </a:ext>
            </a:extLst>
          </p:cNvPr>
          <p:cNvSpPr>
            <a:spLocks noGrp="1"/>
          </p:cNvSpPr>
          <p:nvPr>
            <p:ph type="title"/>
          </p:nvPr>
        </p:nvSpPr>
        <p:spPr>
          <a:xfrm>
            <a:off x="628651" y="972389"/>
            <a:ext cx="7886700" cy="869089"/>
          </a:xfrm>
        </p:spPr>
        <p:txBody>
          <a:bodyPr>
            <a:normAutofit/>
          </a:bodyPr>
          <a:lstStyle>
            <a:lvl1pPr>
              <a:defRPr sz="3600"/>
            </a:lvl1pPr>
          </a:lstStyle>
          <a:p>
            <a:r>
              <a:rPr lang="en-US" dirty="0"/>
              <a:t>Click to edit Master title style</a:t>
            </a:r>
          </a:p>
        </p:txBody>
      </p:sp>
      <p:cxnSp>
        <p:nvCxnSpPr>
          <p:cNvPr id="18" name="Straight Connector 17">
            <a:extLst>
              <a:ext uri="{FF2B5EF4-FFF2-40B4-BE49-F238E27FC236}">
                <a16:creationId xmlns:a16="http://schemas.microsoft.com/office/drawing/2014/main" id="{E0E6FC23-D41E-43AA-961C-55043B88F060}"/>
              </a:ext>
            </a:extLst>
          </p:cNvPr>
          <p:cNvCxnSpPr>
            <a:cxnSpLocks/>
          </p:cNvCxnSpPr>
          <p:nvPr userDrawn="1"/>
        </p:nvCxnSpPr>
        <p:spPr>
          <a:xfrm>
            <a:off x="702793" y="1841478"/>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1D193CC-9CC9-4612-AF82-1E030BC65BA2}"/>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3" name="Picture 22" descr="Background pattern&#10;&#10;Description automatically generated">
            <a:extLst>
              <a:ext uri="{FF2B5EF4-FFF2-40B4-BE49-F238E27FC236}">
                <a16:creationId xmlns:a16="http://schemas.microsoft.com/office/drawing/2014/main" id="{923888A6-5D97-4E48-92B0-7B68064BE41E}"/>
              </a:ext>
            </a:extLst>
          </p:cNvPr>
          <p:cNvPicPr>
            <a:picLocks noChangeAspect="1"/>
          </p:cNvPicPr>
          <p:nvPr userDrawn="1"/>
        </p:nvPicPr>
        <p:blipFill rotWithShape="1">
          <a:blip r:embed="rId5">
            <a:alphaModFix amt="55000"/>
          </a:blip>
          <a:srcRect b="92118"/>
          <a:stretch/>
        </p:blipFill>
        <p:spPr>
          <a:xfrm>
            <a:off x="1" y="6391657"/>
            <a:ext cx="9144000" cy="466344"/>
          </a:xfrm>
          <a:prstGeom prst="rect">
            <a:avLst/>
          </a:prstGeom>
          <a:noFill/>
        </p:spPr>
      </p:pic>
      <p:sp>
        <p:nvSpPr>
          <p:cNvPr id="24" name="Footer Placeholder 4">
            <a:extLst>
              <a:ext uri="{FF2B5EF4-FFF2-40B4-BE49-F238E27FC236}">
                <a16:creationId xmlns:a16="http://schemas.microsoft.com/office/drawing/2014/main" id="{31B85C8D-2F22-48BD-8ADB-9F7FE27328CD}"/>
              </a:ext>
            </a:extLst>
          </p:cNvPr>
          <p:cNvSpPr txBox="1">
            <a:spLocks/>
          </p:cNvSpPr>
          <p:nvPr userDrawn="1"/>
        </p:nvSpPr>
        <p:spPr>
          <a:xfrm>
            <a:off x="2126974" y="6441193"/>
            <a:ext cx="6276046" cy="365125"/>
          </a:xfrm>
          <a:prstGeom prst="rect">
            <a:avLst/>
          </a:prstGeom>
        </p:spPr>
        <p:txBody>
          <a:bodyPr vert="horz" lIns="91440" tIns="45720" rIns="91440" bIns="45720" rtlCol="0" anchor="ctr"/>
          <a:lstStyle>
            <a:defPPr>
              <a:defRPr lang="en-US"/>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View &gt;&gt; Header and Footer &gt;&gt; Add Unit Name</a:t>
            </a:r>
          </a:p>
        </p:txBody>
      </p:sp>
      <p:pic>
        <p:nvPicPr>
          <p:cNvPr id="25" name="Picture 24" descr="Logo&#10;&#10;Description automatically generated">
            <a:extLst>
              <a:ext uri="{FF2B5EF4-FFF2-40B4-BE49-F238E27FC236}">
                <a16:creationId xmlns:a16="http://schemas.microsoft.com/office/drawing/2014/main" id="{CC2070D5-737A-4D10-B9B0-C5AA6C09E62B}"/>
              </a:ext>
            </a:extLst>
          </p:cNvPr>
          <p:cNvPicPr>
            <a:picLocks noChangeAspect="1"/>
          </p:cNvPicPr>
          <p:nvPr userDrawn="1"/>
        </p:nvPicPr>
        <p:blipFill>
          <a:blip r:embed="rId6"/>
          <a:stretch>
            <a:fillRect/>
          </a:stretch>
        </p:blipFill>
        <p:spPr>
          <a:xfrm>
            <a:off x="628651" y="6224497"/>
            <a:ext cx="1344588" cy="640080"/>
          </a:xfrm>
          <a:prstGeom prst="rect">
            <a:avLst/>
          </a:prstGeom>
        </p:spPr>
      </p:pic>
    </p:spTree>
    <p:extLst>
      <p:ext uri="{BB962C8B-B14F-4D97-AF65-F5344CB8AC3E}">
        <p14:creationId xmlns:p14="http://schemas.microsoft.com/office/powerpoint/2010/main" val="383821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2- Pattern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554509" y="494273"/>
            <a:ext cx="7886700" cy="869089"/>
          </a:xfrm>
        </p:spPr>
        <p:txBody>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628651" y="13633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A34D200-A1F0-4C5B-9BA8-5A00D514EC09}"/>
              </a:ext>
            </a:extLst>
          </p:cNvPr>
          <p:cNvSpPr/>
          <p:nvPr userDrawn="1"/>
        </p:nvSpPr>
        <p:spPr>
          <a:xfrm>
            <a:off x="0" y="6389512"/>
            <a:ext cx="9144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3" name="Picture 12" descr="Background pattern&#10;&#10;Description automatically generated">
            <a:extLst>
              <a:ext uri="{FF2B5EF4-FFF2-40B4-BE49-F238E27FC236}">
                <a16:creationId xmlns:a16="http://schemas.microsoft.com/office/drawing/2014/main" id="{6E63EACB-A652-4C9F-B65F-793B236682A8}"/>
              </a:ext>
            </a:extLst>
          </p:cNvPr>
          <p:cNvPicPr>
            <a:picLocks noChangeAspect="1"/>
          </p:cNvPicPr>
          <p:nvPr userDrawn="1"/>
        </p:nvPicPr>
        <p:blipFill rotWithShape="1">
          <a:blip r:embed="rId2">
            <a:alphaModFix amt="55000"/>
          </a:blip>
          <a:srcRect b="92118"/>
          <a:stretch/>
        </p:blipFill>
        <p:spPr>
          <a:xfrm>
            <a:off x="1" y="6391657"/>
            <a:ext cx="9144000" cy="466344"/>
          </a:xfrm>
          <a:prstGeom prst="rect">
            <a:avLst/>
          </a:prstGeom>
          <a:noFill/>
        </p:spPr>
      </p:pic>
      <p:sp>
        <p:nvSpPr>
          <p:cNvPr id="14" name="Footer Placeholder 4">
            <a:extLst>
              <a:ext uri="{FF2B5EF4-FFF2-40B4-BE49-F238E27FC236}">
                <a16:creationId xmlns:a16="http://schemas.microsoft.com/office/drawing/2014/main" id="{B3695046-C886-4E29-9C21-BA2A0B8072AA}"/>
              </a:ext>
            </a:extLst>
          </p:cNvPr>
          <p:cNvSpPr>
            <a:spLocks noGrp="1"/>
          </p:cNvSpPr>
          <p:nvPr>
            <p:ph type="ftr" sz="quarter" idx="3"/>
          </p:nvPr>
        </p:nvSpPr>
        <p:spPr>
          <a:xfrm>
            <a:off x="2126974" y="6441193"/>
            <a:ext cx="6276046" cy="365125"/>
          </a:xfrm>
          <a:prstGeom prst="rect">
            <a:avLst/>
          </a:prstGeom>
        </p:spPr>
        <p:txBody>
          <a:bodyPr vert="horz" lIns="91440" tIns="45720" rIns="91440" bIns="45720" rtlCol="0" anchor="ctr"/>
          <a:lstStyle>
            <a:lvl1pPr algn="l">
              <a:defRPr sz="1050" b="1">
                <a:solidFill>
                  <a:schemeClr val="tx1"/>
                </a:solidFill>
              </a:defRPr>
            </a:lvl1pPr>
          </a:lstStyle>
          <a:p>
            <a:r>
              <a:rPr lang="en-US" dirty="0"/>
              <a:t>Division of World Languages, Literatures, and Cultures</a:t>
            </a:r>
          </a:p>
        </p:txBody>
      </p:sp>
      <p:pic>
        <p:nvPicPr>
          <p:cNvPr id="9" name="Picture 8" descr="Logo&#10;&#10;Description automatically generated">
            <a:extLst>
              <a:ext uri="{FF2B5EF4-FFF2-40B4-BE49-F238E27FC236}">
                <a16:creationId xmlns:a16="http://schemas.microsoft.com/office/drawing/2014/main" id="{3FC0C3B7-594A-4F5F-B898-569A81C0F13F}"/>
              </a:ext>
            </a:extLst>
          </p:cNvPr>
          <p:cNvPicPr>
            <a:picLocks noChangeAspect="1"/>
          </p:cNvPicPr>
          <p:nvPr userDrawn="1"/>
        </p:nvPicPr>
        <p:blipFill>
          <a:blip r:embed="rId3"/>
          <a:stretch>
            <a:fillRect/>
          </a:stretch>
        </p:blipFill>
        <p:spPr>
          <a:xfrm>
            <a:off x="628651" y="6224497"/>
            <a:ext cx="1344588" cy="640080"/>
          </a:xfrm>
          <a:prstGeom prst="rect">
            <a:avLst/>
          </a:prstGeom>
        </p:spPr>
      </p:pic>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C6218546-D2F7-4216-A1B4-834745406F3B}"/>
                  </a:ext>
                </a:extLst>
              </p:cNvPr>
              <p:cNvGraphicFramePr/>
              <p:nvPr userDrawn="1">
                <p:extLst>
                  <p:ext uri="{D42A27DB-BD31-4B8C-83A1-F6EECF244321}">
                    <p14:modId xmlns:p14="http://schemas.microsoft.com/office/powerpoint/2010/main" val="4024593992"/>
                  </p:ext>
                </p:extLst>
              </p:nvPr>
            </p:nvGraphicFramePr>
            <p:xfrm>
              <a:off x="519740" y="1690668"/>
              <a:ext cx="4017490" cy="424057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Chart 9">
                <a:extLst>
                  <a:ext uri="{FF2B5EF4-FFF2-40B4-BE49-F238E27FC236}">
                    <a16:creationId xmlns:a16="http://schemas.microsoft.com/office/drawing/2014/main" id="{C6218546-D2F7-4216-A1B4-834745406F3B}"/>
                  </a:ext>
                </a:extLst>
              </p:cNvPr>
              <p:cNvPicPr>
                <a:picLocks noGrp="1" noRot="1" noChangeAspect="1" noMove="1" noResize="1" noEditPoints="1" noAdjustHandles="1" noChangeArrowheads="1" noChangeShapeType="1"/>
              </p:cNvPicPr>
              <p:nvPr/>
            </p:nvPicPr>
            <p:blipFill>
              <a:blip r:embed="rId5"/>
              <a:stretch>
                <a:fillRect/>
              </a:stretch>
            </p:blipFill>
            <p:spPr>
              <a:xfrm>
                <a:off x="519740" y="1690668"/>
                <a:ext cx="4017490" cy="4240576"/>
              </a:xfrm>
              <a:prstGeom prst="rect">
                <a:avLst/>
              </a:prstGeom>
            </p:spPr>
          </p:pic>
        </mc:Fallback>
      </mc:AlternateContent>
      <p:sp>
        <p:nvSpPr>
          <p:cNvPr id="11" name="Content Placeholder 2">
            <a:extLst>
              <a:ext uri="{FF2B5EF4-FFF2-40B4-BE49-F238E27FC236}">
                <a16:creationId xmlns:a16="http://schemas.microsoft.com/office/drawing/2014/main" id="{EB9D5088-64BC-4554-9534-A00A2B26270A}"/>
              </a:ext>
            </a:extLst>
          </p:cNvPr>
          <p:cNvSpPr>
            <a:spLocks noGrp="1"/>
          </p:cNvSpPr>
          <p:nvPr>
            <p:ph idx="1"/>
          </p:nvPr>
        </p:nvSpPr>
        <p:spPr>
          <a:xfrm>
            <a:off x="4753232" y="1690668"/>
            <a:ext cx="3687977" cy="4240576"/>
          </a:xfrm>
        </p:spPr>
        <p:txBody>
          <a:bodyPr/>
          <a:lstStyle>
            <a:lvl1pPr marL="171450" indent="-171450">
              <a:buSzPct val="95000"/>
              <a:buFontTx/>
              <a:buBlip>
                <a:blip r:embed="rId6"/>
              </a:buBlip>
              <a:defRPr/>
            </a:lvl1pPr>
            <a:lvl2pPr marL="514350" indent="-171450">
              <a:buClr>
                <a:schemeClr val="tx2"/>
              </a:buClr>
              <a:buSzPct val="100000"/>
              <a:buFont typeface="Arial" panose="020B0604020202020204" pitchFamily="34" charset="0"/>
              <a:buChar char="•"/>
              <a:defRPr/>
            </a:lvl2pPr>
            <a:lvl3pPr marL="857250" indent="-171450">
              <a:buClr>
                <a:schemeClr val="tx2"/>
              </a:buClr>
              <a:buSzPct val="100000"/>
              <a:buFont typeface="Arial" panose="020B0604020202020204" pitchFamily="34" charset="0"/>
              <a:buChar char="•"/>
              <a:defRPr/>
            </a:lvl3pPr>
            <a:lvl4pPr marL="1200150" indent="-171450">
              <a:buClr>
                <a:schemeClr val="tx2"/>
              </a:buClr>
              <a:buSzPct val="100000"/>
              <a:buFont typeface="Arial" panose="020B0604020202020204" pitchFamily="34" charset="0"/>
              <a:buChar char="•"/>
              <a:defRPr/>
            </a:lvl4pPr>
            <a:lvl5pPr marL="1543050" indent="-171450">
              <a:buClr>
                <a:schemeClr val="tx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946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1375985"/>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699" r:id="rId3"/>
    <p:sldLayoutId id="2147483703" r:id="rId4"/>
    <p:sldLayoutId id="2147483707" r:id="rId5"/>
    <p:sldLayoutId id="2147483709" r:id="rId6"/>
    <p:sldLayoutId id="2147483711" r:id="rId7"/>
    <p:sldLayoutId id="2147483723" r:id="rId8"/>
    <p:sldLayoutId id="2147483718" r:id="rId9"/>
    <p:sldLayoutId id="2147483715" r:id="rId10"/>
    <p:sldLayoutId id="2147483716" r:id="rId11"/>
  </p:sldLayoutIdLst>
  <p:hf hdr="0" dt="0"/>
  <p:txStyles>
    <p:titleStyle>
      <a:lvl1pPr algn="l" defTabSz="6858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9express.com/" TargetMode="External"/><Relationship Id="rId2" Type="http://schemas.openxmlformats.org/officeDocument/2006/relationships/hyperlink" Target="https://www.uscis.gov/i-9-central/form-i-9-acceptable-documents" TargetMode="Externa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electronic-i9@uiowa.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rad.uiowa.edu/fall-graduate-student-orientation" TargetMode="External"/><Relationship Id="rId2" Type="http://schemas.openxmlformats.org/officeDocument/2006/relationships/hyperlink" Target="https://uiowa.qualtrics.com/jfe/form/SV_egoBtaiaVmQpITI" TargetMode="Externa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hyperlink" Target="mailto:grad-success@uiowa.ed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iowa.qualtrics.com/jfe/form/SV_3eG4fpiqSieMJr7" TargetMode="External"/><Relationship Id="rId2" Type="http://schemas.openxmlformats.org/officeDocument/2006/relationships/hyperlink" Target="https://uiowa.instructure.com/courses/197116"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mailto:grad-success@uiowa.ed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ui-ipv-prevention@uiowa.edu" TargetMode="External"/><Relationship Id="rId3" Type="http://schemas.openxmlformats.org/officeDocument/2006/relationships/hyperlink" Target="https://hris.uiowa.edu/portal18/home" TargetMode="External"/><Relationship Id="rId7" Type="http://schemas.openxmlformats.org/officeDocument/2006/relationships/hyperlink" Target="https://endingviolence.uiowa.edu/initiatives/educating-incoming-students" TargetMode="External"/><Relationship Id="rId2" Type="http://schemas.openxmlformats.org/officeDocument/2006/relationships/hyperlink" Target="https://compliance.hr.uiowa.edu/my_compliances&#160;" TargetMode="Externa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mailto:ddei-iesi@uiowa.edu" TargetMode="External"/><Relationship Id="rId4" Type="http://schemas.openxmlformats.org/officeDocument/2006/relationships/hyperlink" Target="https://freespeech.uiowa.edu/education" TargetMode="Externa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hyperlink" Target="https://myui.uiowa.edu/my-ui/student/records/registrar/academic-consent-view.page" TargetMode="External"/><Relationship Id="rId13" Type="http://schemas.openxmlformats.org/officeDocument/2006/relationships/hyperlink" Target="https://its.uiowa.edu/support/article/896" TargetMode="External"/><Relationship Id="rId3" Type="http://schemas.openxmlformats.org/officeDocument/2006/relationships/hyperlink" Target="https://myui.uiowa.edu/my-ui/student/records/documents/change-sex.page" TargetMode="External"/><Relationship Id="rId7" Type="http://schemas.openxmlformats.org/officeDocument/2006/relationships/hyperlink" Target="https://myui.uiowa.edu/my-ui/myuiowa/email/account-filter.page" TargetMode="External"/><Relationship Id="rId12" Type="http://schemas.openxmlformats.org/officeDocument/2006/relationships/image" Target="../media/image3.png"/><Relationship Id="rId2" Type="http://schemas.openxmlformats.org/officeDocument/2006/relationships/hyperlink" Target="https://myui.uiowa.edu/my-ui/student/records/documents/preferred-name-pronoun.page" TargetMode="Externa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hyperlink" Target="https://myui.uiowa.edu/my-ui/student/records/emergency-missing-contact.page" TargetMode="External"/><Relationship Id="rId11" Type="http://schemas.openxmlformats.org/officeDocument/2006/relationships/hyperlink" Target="https://myui.uiowa.edu/my-ui/myuiowa/text-notifications.page" TargetMode="External"/><Relationship Id="rId5" Type="http://schemas.openxmlformats.org/officeDocument/2006/relationships/hyperlink" Target="https://apps.its.uiowa.edu/hawkalert/isis/contact.page" TargetMode="External"/><Relationship Id="rId15" Type="http://schemas.openxmlformats.org/officeDocument/2006/relationships/hyperlink" Target="https://calendarcombiner.iowa.uiowa.edu/settings/registrar" TargetMode="External"/><Relationship Id="rId10" Type="http://schemas.openxmlformats.org/officeDocument/2006/relationships/hyperlink" Target="https://myui.uiowa.edu/my-ui/student/records/documents/student-data-restriction.page" TargetMode="External"/><Relationship Id="rId4" Type="http://schemas.openxmlformats.org/officeDocument/2006/relationships/hyperlink" Target="https://www.dna.its.uiowa.edu/lingo/home/recordmic" TargetMode="External"/><Relationship Id="rId9" Type="http://schemas.openxmlformats.org/officeDocument/2006/relationships/hyperlink" Target="https://myui.uiowa.edu/my-ui/myuiowa/proxy.page" TargetMode="External"/><Relationship Id="rId14" Type="http://schemas.openxmlformats.org/officeDocument/2006/relationships/hyperlink" Target="https://calendarcombiner.iowa.uiowa.edu/settings/cours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ts.uiowa.edu/duo" TargetMode="External"/><Relationship Id="rId2" Type="http://schemas.openxmlformats.org/officeDocument/2006/relationships/hyperlink" Target="https://apps.its.uiowa.edu/uip-tools/two-step" TargetMode="Externa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mailto:its-helpdesk@uiowa.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udenthealth.uiowa.edu/medproctor" TargetMode="External"/><Relationship Id="rId2" Type="http://schemas.openxmlformats.org/officeDocument/2006/relationships/hyperlink" Target="https://studenthealth.uiowa.edu/student-requirements-and-forms"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mailto:student-immunizations@uiowa.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yui.uiowa.edu/my-ui/courses/dashboard.pag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https://registrar.uiowa.edu/myui-registration" TargetMode="External"/><Relationship Id="rId4" Type="http://schemas.openxmlformats.org/officeDocument/2006/relationships/hyperlink" Target="https://myui.uiowa.edu/my-ui/finance/billing/agreement.p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enna-miller@uiowa.edu"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egistrar.uiowa.edu/change-registration-myui"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hr.uiowa.edu/benefits/health-insurance/student-health-insurance/student-health-insurance-plan-ship/ship-copays" TargetMode="External"/><Relationship Id="rId13" Type="http://schemas.openxmlformats.org/officeDocument/2006/relationships/image" Target="../media/image28.png"/><Relationship Id="rId3" Type="http://schemas.openxmlformats.org/officeDocument/2006/relationships/hyperlink" Target="https://hr.uiowa.edu/benefits/ui-student-insurance/employed-grad" TargetMode="External"/><Relationship Id="rId7" Type="http://schemas.openxmlformats.org/officeDocument/2006/relationships/hyperlink" Target="https://hr.uiowa.edu/benefits/ui-student-insurance/employed-graduate-student-benefits/employed-grad-dental-insurance" TargetMode="External"/><Relationship Id="rId12" Type="http://schemas.openxmlformats.org/officeDocument/2006/relationships/hyperlink" Target="mailto:benefits-students@uiowa.edu" TargetMode="External"/><Relationship Id="rId2" Type="http://schemas.openxmlformats.org/officeDocument/2006/relationships/hyperlink" Target="https://hr.uiowa.edu/benefits/ui-student-insurance/ship-vs-gradcare" TargetMode="External"/><Relationship Id="rId1" Type="http://schemas.openxmlformats.org/officeDocument/2006/relationships/slideLayout" Target="../slideLayouts/slideLayout3.xml"/><Relationship Id="rId6" Type="http://schemas.openxmlformats.org/officeDocument/2006/relationships/hyperlink" Target="https://hr.uiowa.edu/benefits/dental-insurance/student-dental-insurance" TargetMode="External"/><Relationship Id="rId11" Type="http://schemas.openxmlformats.org/officeDocument/2006/relationships/hyperlink" Target="https://hr.uiowa.edu/benefits/ui-student-insurance/employed-graduate-students" TargetMode="External"/><Relationship Id="rId5" Type="http://schemas.openxmlformats.org/officeDocument/2006/relationships/image" Target="../media/image3.png"/><Relationship Id="rId10" Type="http://schemas.openxmlformats.org/officeDocument/2006/relationships/hyperlink" Target="https://hr.uiowa.edu/student-dental-plan-details" TargetMode="External"/><Relationship Id="rId4" Type="http://schemas.openxmlformats.org/officeDocument/2006/relationships/hyperlink" Target="https://hris.uiowa.edu/student-insurance/home" TargetMode="External"/><Relationship Id="rId9" Type="http://schemas.openxmlformats.org/officeDocument/2006/relationships/hyperlink" Target="https://hr.uiowa.edu/benefits/health-insurance/student-health-insurance/uigradcare-plan/uigradcare-plan-detail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hr.uiowa.edu/support/faculty-and-staff-disability-services" TargetMode="External"/><Relationship Id="rId7" Type="http://schemas.openxmlformats.org/officeDocument/2006/relationships/hyperlink" Target="mailto:fsds@uiowa.edu" TargetMode="External"/><Relationship Id="rId2" Type="http://schemas.openxmlformats.org/officeDocument/2006/relationships/hyperlink" Target="https://sds.studentlife.uiowa.edu/students" TargetMode="External"/><Relationship Id="rId1" Type="http://schemas.openxmlformats.org/officeDocument/2006/relationships/slideLayout" Target="../slideLayouts/slideLayout3.xml"/><Relationship Id="rId6" Type="http://schemas.openxmlformats.org/officeDocument/2006/relationships/hyperlink" Target="mailto:sds-info@uiowa.edu" TargetMode="External"/><Relationship Id="rId5" Type="http://schemas.openxmlformats.org/officeDocument/2006/relationships/hyperlink" Target="http://askjan.org/" TargetMode="External"/><Relationship Id="rId10" Type="http://schemas.openxmlformats.org/officeDocument/2006/relationships/image" Target="../media/image31.png"/><Relationship Id="rId4" Type="http://schemas.openxmlformats.org/officeDocument/2006/relationships/hyperlink" Target="https://sds.studentlife.uiowa.edu/accommodations" TargetMode="Externa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s://compliance.hr.uiowa.edu/my_training/course_enroll_details/WUCS01" TargetMode="External"/><Relationship Id="rId2" Type="http://schemas.openxmlformats.org/officeDocument/2006/relationships/hyperlink" Target="https://counseling.uiowa.edu/services/kognito/" TargetMode="Externa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mailto:ucs@uiowa.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clas.uiowa.edu/esl/esl-credit-classes/english-proficiency-evaluation-epe" TargetMode="External"/><Relationship Id="rId3" Type="http://schemas.openxmlformats.org/officeDocument/2006/relationships/hyperlink" Target="https://registrar.uiowa.edu/mandatory-fees" TargetMode="External"/><Relationship Id="rId7" Type="http://schemas.openxmlformats.org/officeDocument/2006/relationships/hyperlink" Target="https://registrar.uiowa.edu/university-records-and-documents-fee" TargetMode="External"/><Relationship Id="rId2" Type="http://schemas.openxmlformats.org/officeDocument/2006/relationships/hyperlink" Target="https://www.maui.uiowa.edu/maui/pub/tuition/rates.page" TargetMode="External"/><Relationship Id="rId1" Type="http://schemas.openxmlformats.org/officeDocument/2006/relationships/slideLayout" Target="../slideLayouts/slideLayout3.xml"/><Relationship Id="rId6" Type="http://schemas.openxmlformats.org/officeDocument/2006/relationships/hyperlink" Target="https://international.uiowa.edu/ISSS/international-student-expenses" TargetMode="External"/><Relationship Id="rId5" Type="http://schemas.openxmlformats.org/officeDocument/2006/relationships/hyperlink" Target="https://hr.uiowa.edu/benefits/ui-student-insurance/employed-graduate-student-benefits/employed-grad-dental-insurance" TargetMode="External"/><Relationship Id="rId4" Type="http://schemas.openxmlformats.org/officeDocument/2006/relationships/hyperlink" Target="https://hr.uiowa.edu/benefits/ui-student-insurance/employed-grad" TargetMode="External"/><Relationship Id="rId9" Type="http://schemas.openxmlformats.org/officeDocument/2006/relationships/hyperlink" Target="https://newstudents.uiowa.edu/international-student-orientation#:~:text=New%20graduate%20students%20on%20a,charged%20a%20%24250%20orientation%20fe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registrar.uiowa.edu/mandatory-fees" TargetMode="External"/><Relationship Id="rId2" Type="http://schemas.openxmlformats.org/officeDocument/2006/relationships/hyperlink" Target="https://www.maui.uiowa.edu/maui/pub/tuition/rates.page" TargetMode="External"/><Relationship Id="rId1" Type="http://schemas.openxmlformats.org/officeDocument/2006/relationships/slideLayout" Target="../slideLayouts/slideLayout3.xml"/><Relationship Id="rId6" Type="http://schemas.openxmlformats.org/officeDocument/2006/relationships/hyperlink" Target="https://registrar.uiowa.edu/university-records-and-documents-fee" TargetMode="External"/><Relationship Id="rId5" Type="http://schemas.openxmlformats.org/officeDocument/2006/relationships/hyperlink" Target="https://hr.uiowa.edu/benefits/ui-student-insurance/employed-graduate-student-benefits/employed-grad-dental-insurance" TargetMode="External"/><Relationship Id="rId4" Type="http://schemas.openxmlformats.org/officeDocument/2006/relationships/hyperlink" Target="https://hr.uiowa.edu/benefits/ui-student-insurance/employed-gra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ubill.fo.uiowa.edu/" TargetMode="External"/><Relationship Id="rId2" Type="http://schemas.openxmlformats.org/officeDocument/2006/relationships/hyperlink" Target="mailto:ubill@uiowa.edu" TargetMode="Externa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office365.uiowa.edu/" TargetMode="External"/><Relationship Id="rId2" Type="http://schemas.openxmlformats.org/officeDocument/2006/relationships/hyperlink" Target="mailto:firstname-lastname@uiowa.edu"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hyperlink" Target="https://dwllc.uiowa.edu/peopl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hyperlink" Target="https://hris.uiowa.edu/directDeposit/" TargetMode="Externa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15.png"/><Relationship Id="rId4" Type="http://schemas.openxmlformats.org/officeDocument/2006/relationships/hyperlink" Target="https://idcard.uiowa.edu/iowa-one-card/get-iowa-one-car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hris.uiowa.edu/directDeposit/"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mailto:dwllc-frontdesk@uiowa.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orkflow.uiowa.edu/entry/new/12537" TargetMode="External"/><Relationship Id="rId2" Type="http://schemas.openxmlformats.org/officeDocument/2006/relationships/hyperlink" Target="mailto:jenna-miller@uiowa.edu" TargetMode="External"/><Relationship Id="rId1" Type="http://schemas.openxmlformats.org/officeDocument/2006/relationships/slideLayout" Target="../slideLayouts/slideLayout3.xml"/><Relationship Id="rId6" Type="http://schemas.openxmlformats.org/officeDocument/2006/relationships/hyperlink" Target="mailto:rebekah-Podolefsky@uiowa.edu" TargetMode="External"/><Relationship Id="rId5" Type="http://schemas.openxmlformats.org/officeDocument/2006/relationships/image" Target="../media/image3.png"/><Relationship Id="rId4" Type="http://schemas.openxmlformats.org/officeDocument/2006/relationships/hyperlink" Target="mailto:rebekah-podolefsky@uiowa.edu"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hris.uiowa.edu/directDeposit/" TargetMode="External"/><Relationship Id="rId3" Type="http://schemas.openxmlformats.org/officeDocument/2006/relationships/hyperlink" Target="mailto:dwllc-help@uiowa.edu" TargetMode="External"/><Relationship Id="rId7" Type="http://schemas.openxmlformats.org/officeDocument/2006/relationships/hyperlink" Target="mailto:its-helpdesk@uiowa.edu"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its.uiowa.edu/students" TargetMode="External"/><Relationship Id="rId5" Type="http://schemas.openxmlformats.org/officeDocument/2006/relationships/hyperlink" Target="https://its.uiowa.edu/staff" TargetMode="External"/><Relationship Id="rId10" Type="http://schemas.openxmlformats.org/officeDocument/2006/relationships/image" Target="../media/image40.png"/><Relationship Id="rId4" Type="http://schemas.openxmlformats.org/officeDocument/2006/relationships/hyperlink" Target="https://its.uiowa.edu/faculty" TargetMode="External"/><Relationship Id="rId9"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hyperlink" Target="https://clcl.uiowa.edu/facilities" TargetMode="External"/><Relationship Id="rId2" Type="http://schemas.openxmlformats.org/officeDocument/2006/relationships/hyperlink" Target="https://clcl.uiowa.edu/" TargetMode="Externa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mailto:dwllc-clcl@uiowa.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nicole-villanueva@uiowa.edu"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hyperlink" Target="mailto:claire-frances@uiowa.edu" TargetMode="External"/><Relationship Id="rId4" Type="http://schemas.openxmlformats.org/officeDocument/2006/relationships/hyperlink" Target="mailto:braeden-jones@uiowa.ed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wntowniowacity.com/events/" TargetMode="External"/><Relationship Id="rId3" Type="http://schemas.openxmlformats.org/officeDocument/2006/relationships/hyperlink" Target="https://icfilmscene.org/" TargetMode="External"/><Relationship Id="rId7" Type="http://schemas.openxmlformats.org/officeDocument/2006/relationships/hyperlink" Target="https://www.thinkiowacity.com/events/live-music/" TargetMode="External"/><Relationship Id="rId12" Type="http://schemas.openxmlformats.org/officeDocument/2006/relationships/hyperlink" Target="https://welcomeicarea.org/" TargetMode="External"/><Relationship Id="rId2" Type="http://schemas.openxmlformats.org/officeDocument/2006/relationships/hyperlink" Target="https://www.icgov.org/parks" TargetMode="External"/><Relationship Id="rId1" Type="http://schemas.openxmlformats.org/officeDocument/2006/relationships/slideLayout" Target="../slideLayouts/slideLayout3.xml"/><Relationship Id="rId6" Type="http://schemas.openxmlformats.org/officeDocument/2006/relationships/hyperlink" Target="https://www.coralridgemall.com/en.html" TargetMode="External"/><Relationship Id="rId11" Type="http://schemas.openxmlformats.org/officeDocument/2006/relationships/hyperlink" Target="https://events.uiowa.edu/" TargetMode="External"/><Relationship Id="rId5" Type="http://schemas.openxmlformats.org/officeDocument/2006/relationships/hyperlink" Target="https://www.icgov.org/farmersmarket" TargetMode="External"/><Relationship Id="rId10" Type="http://schemas.openxmlformats.org/officeDocument/2006/relationships/hyperlink" Target="https://tour.concept3d.com/share/MBPUxf5tz/stop/1" TargetMode="External"/><Relationship Id="rId4" Type="http://schemas.openxmlformats.org/officeDocument/2006/relationships/hyperlink" Target="https://hancher.uiowa.edu/" TargetMode="External"/><Relationship Id="rId9"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hyperlink" Target="https://transportation.uiowa.edu/alternative-transportation/bus-pass-u-pass/student-u-pass-program" TargetMode="External"/><Relationship Id="rId13" Type="http://schemas.openxmlformats.org/officeDocument/2006/relationships/image" Target="../media/image46.png"/><Relationship Id="rId3" Type="http://schemas.openxmlformats.org/officeDocument/2006/relationships/hyperlink" Target="https://www.icgov.org/parkingmeters#Parking%20ramps" TargetMode="External"/><Relationship Id="rId7" Type="http://schemas.openxmlformats.org/officeDocument/2006/relationships/hyperlink" Target="https://transportation.uiowa.edu/cambus/routes" TargetMode="External"/><Relationship Id="rId12" Type="http://schemas.openxmlformats.org/officeDocument/2006/relationships/image" Target="../media/image45.png"/><Relationship Id="rId2" Type="http://schemas.openxmlformats.org/officeDocument/2006/relationships/hyperlink" Target="https://ppprk.com/park/" TargetMode="External"/><Relationship Id="rId1" Type="http://schemas.openxmlformats.org/officeDocument/2006/relationships/slideLayout" Target="../slideLayouts/slideLayout3.xml"/><Relationship Id="rId6" Type="http://schemas.openxmlformats.org/officeDocument/2006/relationships/hyperlink" Target="https://www.coralville.org/166/Bus-Schedules-Route-Maps" TargetMode="External"/><Relationship Id="rId11" Type="http://schemas.openxmlformats.org/officeDocument/2006/relationships/image" Target="../media/image44.png"/><Relationship Id="rId5" Type="http://schemas.openxmlformats.org/officeDocument/2006/relationships/hyperlink" Target="https://www.icgov.org/busSchedules" TargetMode="External"/><Relationship Id="rId15" Type="http://schemas.openxmlformats.org/officeDocument/2006/relationships/image" Target="../media/image48.png"/><Relationship Id="rId10" Type="http://schemas.openxmlformats.org/officeDocument/2006/relationships/hyperlink" Target="https://transportation.uiowa.edu/cambus/transit" TargetMode="External"/><Relationship Id="rId4" Type="http://schemas.openxmlformats.org/officeDocument/2006/relationships/hyperlink" Target="https://transportation.uiowa.edu/parking/student-parking" TargetMode="External"/><Relationship Id="rId9" Type="http://schemas.openxmlformats.org/officeDocument/2006/relationships/hyperlink" Target="https://icareatransit.org/stop/" TargetMode="External"/><Relationship Id="rId1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18" Type="http://schemas.openxmlformats.org/officeDocument/2006/relationships/image" Target="../media/image12.png"/><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7.xml"/><Relationship Id="rId17" Type="http://schemas.openxmlformats.org/officeDocument/2006/relationships/slide" Target="slide23.xml"/><Relationship Id="rId2" Type="http://schemas.openxmlformats.org/officeDocument/2006/relationships/slide" Target="slide7.xml"/><Relationship Id="rId16"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19.xml"/></Relationships>
</file>

<file path=ppt/slides/_rels/slide40.xml.rels><?xml version="1.0" encoding="UTF-8" standalone="yes"?>
<Relationships xmlns="http://schemas.openxmlformats.org/package/2006/relationships"><Relationship Id="rId8" Type="http://schemas.openxmlformats.org/officeDocument/2006/relationships/hyperlink" Target="https://recserv.uiowa.edu/outdoors" TargetMode="External"/><Relationship Id="rId3" Type="http://schemas.openxmlformats.org/officeDocument/2006/relationships/image" Target="../media/image3.png"/><Relationship Id="rId7" Type="http://schemas.openxmlformats.org/officeDocument/2006/relationships/hyperlink" Target="https://recserv.uiowa.edu/facilities/campus-recreation-wellness-center" TargetMode="External"/><Relationship Id="rId2" Type="http://schemas.openxmlformats.org/officeDocument/2006/relationships/hyperlink" Target="https://uiowa.campuslabs.com/engage/" TargetMode="External"/><Relationship Id="rId1" Type="http://schemas.openxmlformats.org/officeDocument/2006/relationships/slideLayout" Target="../slideLayouts/slideLayout3.xml"/><Relationship Id="rId6" Type="http://schemas.openxmlformats.org/officeDocument/2006/relationships/hyperlink" Target="https://recserv.uiowa.edu/" TargetMode="External"/><Relationship Id="rId11" Type="http://schemas.openxmlformats.org/officeDocument/2006/relationships/image" Target="../media/image50.png"/><Relationship Id="rId5" Type="http://schemas.openxmlformats.org/officeDocument/2006/relationships/hyperlink" Target="mailto:adelheid-sudibyo@uiowa.edu" TargetMode="External"/><Relationship Id="rId10" Type="http://schemas.openxmlformats.org/officeDocument/2006/relationships/image" Target="../media/image49.png"/><Relationship Id="rId4" Type="http://schemas.openxmlformats.org/officeDocument/2006/relationships/hyperlink" Target="https://www.facebook.com/WLGOIA/" TargetMode="External"/><Relationship Id="rId9" Type="http://schemas.openxmlformats.org/officeDocument/2006/relationships/hyperlink" Target="https://hris.uiowa.edu/directDeposit/"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mentalhealth.uiowa.edu/ui-support-and-crisis-line" TargetMode="External"/><Relationship Id="rId7" Type="http://schemas.openxmlformats.org/officeDocument/2006/relationships/hyperlink" Target="mailto:dos-assistance@uiowa.edu" TargetMode="External"/><Relationship Id="rId2" Type="http://schemas.openxmlformats.org/officeDocument/2006/relationships/hyperlink" Target="https://mentalhealth.uiowa.edu/help" TargetMode="External"/><Relationship Id="rId1" Type="http://schemas.openxmlformats.org/officeDocument/2006/relationships/slideLayout" Target="../slideLayouts/slideLayout3.xml"/><Relationship Id="rId6" Type="http://schemas.openxmlformats.org/officeDocument/2006/relationships/hyperlink" Target="https://dos.uiowa.edu/assets/Uploads/Documents/13548-2-8.5-x-11-Faculty-and-Staff-Resource-List-2021-ONLINE-PDF.pdf" TargetMode="External"/><Relationship Id="rId5" Type="http://schemas.openxmlformats.org/officeDocument/2006/relationships/hyperlink" Target="mailto:wes-love@uiowa.edu" TargetMode="Externa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hyperlink" Target="https://police.uiowa.edu/services/rave-guardian"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hris.uiowa.edu/directDeposit/" TargetMode="External"/><Relationship Id="rId5" Type="http://schemas.openxmlformats.org/officeDocument/2006/relationships/hyperlink" Target="https://police.uiowa.edu/services/nite-ride" TargetMode="External"/><Relationship Id="rId4" Type="http://schemas.openxmlformats.org/officeDocument/2006/relationships/hyperlink" Target="https://www.google.com/maps/d/viewer?mid=1V2DvTwpEuN3PT0_Q0HUY-wyiZm8&amp;ll=41.661344643405755%2C-91.55390025000003&amp;z=13"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hyperlink" Target="https://grad.uiowa.edu/graduate-student-employment-agreement/introduction" TargetMode="External"/><Relationship Id="rId5" Type="http://schemas.openxmlformats.org/officeDocument/2006/relationships/hyperlink" Target="https://cogs.org/" TargetMode="External"/><Relationship Id="rId4" Type="http://schemas.openxmlformats.org/officeDocument/2006/relationships/hyperlink" Target="https://hris.uiowa.edu/portal18/hom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ompliance.hr.uiowa.edu/my_training/course_enroll_details/WFERPA"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s://hris.uiowa.edu/portal18/home" TargetMode="External"/><Relationship Id="rId5" Type="http://schemas.openxmlformats.org/officeDocument/2006/relationships/hyperlink" Target="https://compliance.hr.uiowa.edu/my_training/course_enroll_details/WSHSTF" TargetMode="External"/><Relationship Id="rId4" Type="http://schemas.openxmlformats.org/officeDocument/2006/relationships/hyperlink" Target="https://clas.uiowa.edu/faculty/student-records-confidentiality-ferpa"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hr.uiowa.edu/benefits/ui-student-insurance/employed-grad" TargetMode="External"/><Relationship Id="rId7" Type="http://schemas.openxmlformats.org/officeDocument/2006/relationships/hyperlink" Target="mailto:benefits-students@uiowa.edu"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hr.uiowa.edu/benefits/ui-student-insurance/employed-graduate-students" TargetMode="External"/><Relationship Id="rId5" Type="http://schemas.openxmlformats.org/officeDocument/2006/relationships/slide" Target="slide21.xml"/><Relationship Id="rId4" Type="http://schemas.openxmlformats.org/officeDocument/2006/relationships/hyperlink" Target="https://hr.uiowa.edu/benefits/ui-student-insurance/employed-graduate-student-benefits/employed-grad-dental-insurance"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mailto:payroll-services@uiowa.edu" TargetMode="External"/><Relationship Id="rId13" Type="http://schemas.openxmlformats.org/officeDocument/2006/relationships/hyperlink" Target="https://hr.uiowa.edu/sites/hr.uiowa.edu/files/2022-02/NRA%202022%20IA%20Tax%20Form.pdf" TargetMode="External"/><Relationship Id="rId3" Type="http://schemas.openxmlformats.org/officeDocument/2006/relationships/hyperlink" Target="https://www.greenstate.org/" TargetMode="External"/><Relationship Id="rId7" Type="http://schemas.openxmlformats.org/officeDocument/2006/relationships/hyperlink" Target="https://www.usbank.com/index.html" TargetMode="External"/><Relationship Id="rId12" Type="http://schemas.openxmlformats.org/officeDocument/2006/relationships/hyperlink" Target="https://hr.uiowa.edu/sites/hr.uiowa.edu/files/2022-02/NRA%202022%20Fed%20W-4.pdf" TargetMode="External"/><Relationship Id="rId2" Type="http://schemas.openxmlformats.org/officeDocument/2006/relationships/hyperlink" Target="https://hris.uiowa.edu/portal18/api/v1/portal/link-handler?context=menu&amp;id=151" TargetMode="External"/><Relationship Id="rId16"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hyperlink" Target="https://www.midwestone.bank/" TargetMode="External"/><Relationship Id="rId11" Type="http://schemas.openxmlformats.org/officeDocument/2006/relationships/hyperlink" Target="https://hr.uiowa.edu/pay/payroll-services/tax-information/irs-rules-federal-withholding-nonresident-alien-employees" TargetMode="External"/><Relationship Id="rId5" Type="http://schemas.openxmlformats.org/officeDocument/2006/relationships/hyperlink" Target="https://www.wellsfargo.com/" TargetMode="External"/><Relationship Id="rId15" Type="http://schemas.openxmlformats.org/officeDocument/2006/relationships/image" Target="../media/image54.png"/><Relationship Id="rId10" Type="http://schemas.openxmlformats.org/officeDocument/2006/relationships/hyperlink" Target="https://hr.uiowa.edu/pay/payroll-services/tax-information/employees-withholding-certificates-w-4" TargetMode="External"/><Relationship Id="rId4" Type="http://schemas.openxmlformats.org/officeDocument/2006/relationships/hyperlink" Target="https://www.hillsbank.com/" TargetMode="External"/><Relationship Id="rId9" Type="http://schemas.openxmlformats.org/officeDocument/2006/relationships/image" Target="../media/image3.png"/><Relationship Id="rId14" Type="http://schemas.openxmlformats.org/officeDocument/2006/relationships/hyperlink" Target="https://hris.uiowa.edu/w4/"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s://clas.uiowa.edu/faculty/required-syllabus-and-syllabus-insert" TargetMode="External"/><Relationship Id="rId13" Type="http://schemas.openxmlformats.org/officeDocument/2006/relationships/hyperlink" Target="https://clas.uiowa.edu/faculty/teaching-policies-resources-student-workload-guidelines" TargetMode="External"/><Relationship Id="rId18" Type="http://schemas.openxmlformats.org/officeDocument/2006/relationships/image" Target="../media/image57.png"/><Relationship Id="rId3" Type="http://schemas.openxmlformats.org/officeDocument/2006/relationships/hyperlink" Target="https://clas.uiowa.edu/faculty/undergraduate-teaching-policies-resources/course-policies" TargetMode="External"/><Relationship Id="rId7" Type="http://schemas.openxmlformats.org/officeDocument/2006/relationships/hyperlink" Target="https://clas.uiowa.edu/faculty/teaching-policies-resources-student-evaluation-teaching" TargetMode="External"/><Relationship Id="rId12" Type="http://schemas.openxmlformats.org/officeDocument/2006/relationships/hyperlink" Target="https://clas.uiowa.edu/faculty/teaching-policies-resources-student-absences" TargetMode="External"/><Relationship Id="rId17" Type="http://schemas.openxmlformats.org/officeDocument/2006/relationships/hyperlink" Target="https://teach.uiowa.edu/icon" TargetMode="External"/><Relationship Id="rId2" Type="http://schemas.openxmlformats.org/officeDocument/2006/relationships/image" Target="../media/image3.png"/><Relationship Id="rId16" Type="http://schemas.openxmlformats.org/officeDocument/2006/relationships/hyperlink" Target="https://teach.its.uiowa.edu/handbook-teaching-excellence-6th-edition/behavioral-expectations" TargetMode="External"/><Relationship Id="rId1" Type="http://schemas.openxmlformats.org/officeDocument/2006/relationships/slideLayout" Target="../slideLayouts/slideLayout3.xml"/><Relationship Id="rId6" Type="http://schemas.openxmlformats.org/officeDocument/2006/relationships/hyperlink" Target="https://clas.uiowa.edu/faculty/teaching-policies-resources-class-lists" TargetMode="External"/><Relationship Id="rId11" Type="http://schemas.openxmlformats.org/officeDocument/2006/relationships/hyperlink" Target="https://clas.uiowa.edu/faculty/teaching-policies-resources-grading-system-and-distribution" TargetMode="External"/><Relationship Id="rId5" Type="http://schemas.openxmlformats.org/officeDocument/2006/relationships/hyperlink" Target="https://clas.uiowa.edu/faculty/teaching-policies-resources-accommodating-students-disabilities" TargetMode="External"/><Relationship Id="rId15" Type="http://schemas.openxmlformats.org/officeDocument/2006/relationships/hyperlink" Target="https://teach.its.uiowa.edu/handbook-teaching-excellence-6th-edition/planning-ahead-and-first-day-class/session-plans-%E2%80%93-mini" TargetMode="External"/><Relationship Id="rId10" Type="http://schemas.openxmlformats.org/officeDocument/2006/relationships/hyperlink" Target="https://clas.uiowa.edu/faculty/time-committed-instruction" TargetMode="External"/><Relationship Id="rId4" Type="http://schemas.openxmlformats.org/officeDocument/2006/relationships/hyperlink" Target="https://clas.uiowa.edu/faculty/teaching-policies-resources-academic-fraud" TargetMode="External"/><Relationship Id="rId9" Type="http://schemas.openxmlformats.org/officeDocument/2006/relationships/hyperlink" Target="https://clas.uiowa.edu/faculty/teaching-policies-resources-examination-policies" TargetMode="External"/><Relationship Id="rId14" Type="http://schemas.openxmlformats.org/officeDocument/2006/relationships/hyperlink" Target="https://clas.uiowa.edu/faculty/teaching-policies-resources-textbooks-and-materials" TargetMode="External"/></Relationships>
</file>

<file path=ppt/slides/_rels/slide5.xml.rels><?xml version="1.0" encoding="UTF-8" standalone="yes"?>
<Relationships xmlns="http://schemas.openxmlformats.org/package/2006/relationships"><Relationship Id="rId13" Type="http://schemas.openxmlformats.org/officeDocument/2006/relationships/slide" Target="slide35.xml"/><Relationship Id="rId18" Type="http://schemas.openxmlformats.org/officeDocument/2006/relationships/slide" Target="slide40.xml"/><Relationship Id="rId26" Type="http://schemas.openxmlformats.org/officeDocument/2006/relationships/slide" Target="slide49.xml"/><Relationship Id="rId3" Type="http://schemas.openxmlformats.org/officeDocument/2006/relationships/slide" Target="slide24.xml"/><Relationship Id="rId21" Type="http://schemas.openxmlformats.org/officeDocument/2006/relationships/slide" Target="slide43.xml"/><Relationship Id="rId34" Type="http://schemas.openxmlformats.org/officeDocument/2006/relationships/slide" Target="slide57.xml"/><Relationship Id="rId7" Type="http://schemas.openxmlformats.org/officeDocument/2006/relationships/slide" Target="slide29.xml"/><Relationship Id="rId12" Type="http://schemas.openxmlformats.org/officeDocument/2006/relationships/slide" Target="slide34.xml"/><Relationship Id="rId17" Type="http://schemas.openxmlformats.org/officeDocument/2006/relationships/slide" Target="slide39.xml"/><Relationship Id="rId25" Type="http://schemas.openxmlformats.org/officeDocument/2006/relationships/slide" Target="slide48.xml"/><Relationship Id="rId33" Type="http://schemas.openxmlformats.org/officeDocument/2006/relationships/slide" Target="slide56.xml"/><Relationship Id="rId2" Type="http://schemas.openxmlformats.org/officeDocument/2006/relationships/image" Target="../media/image3.png"/><Relationship Id="rId16" Type="http://schemas.openxmlformats.org/officeDocument/2006/relationships/slide" Target="slide38.xml"/><Relationship Id="rId20" Type="http://schemas.openxmlformats.org/officeDocument/2006/relationships/slide" Target="slide42.xml"/><Relationship Id="rId29" Type="http://schemas.openxmlformats.org/officeDocument/2006/relationships/slide" Target="slide52.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33.xml"/><Relationship Id="rId24" Type="http://schemas.openxmlformats.org/officeDocument/2006/relationships/slide" Target="slide47.xml"/><Relationship Id="rId32" Type="http://schemas.openxmlformats.org/officeDocument/2006/relationships/slide" Target="slide55.xml"/><Relationship Id="rId5" Type="http://schemas.openxmlformats.org/officeDocument/2006/relationships/slide" Target="slide27.xml"/><Relationship Id="rId15" Type="http://schemas.openxmlformats.org/officeDocument/2006/relationships/slide" Target="slide44.xml"/><Relationship Id="rId23" Type="http://schemas.openxmlformats.org/officeDocument/2006/relationships/slide" Target="slide46.xml"/><Relationship Id="rId28" Type="http://schemas.openxmlformats.org/officeDocument/2006/relationships/slide" Target="slide51.xml"/><Relationship Id="rId36" Type="http://schemas.openxmlformats.org/officeDocument/2006/relationships/slide" Target="slide60.xml"/><Relationship Id="rId10" Type="http://schemas.openxmlformats.org/officeDocument/2006/relationships/slide" Target="slide32.xml"/><Relationship Id="rId19" Type="http://schemas.openxmlformats.org/officeDocument/2006/relationships/slide" Target="slide41.xml"/><Relationship Id="rId31" Type="http://schemas.openxmlformats.org/officeDocument/2006/relationships/slide" Target="slide54.xml"/><Relationship Id="rId4" Type="http://schemas.openxmlformats.org/officeDocument/2006/relationships/slide" Target="slide26.xml"/><Relationship Id="rId9" Type="http://schemas.openxmlformats.org/officeDocument/2006/relationships/slide" Target="slide31.xml"/><Relationship Id="rId14" Type="http://schemas.openxmlformats.org/officeDocument/2006/relationships/slide" Target="slide37.xml"/><Relationship Id="rId22" Type="http://schemas.openxmlformats.org/officeDocument/2006/relationships/slide" Target="slide45.xml"/><Relationship Id="rId27" Type="http://schemas.openxmlformats.org/officeDocument/2006/relationships/slide" Target="slide50.xml"/><Relationship Id="rId30" Type="http://schemas.openxmlformats.org/officeDocument/2006/relationships/slide" Target="slide53.xml"/><Relationship Id="rId35" Type="http://schemas.openxmlformats.org/officeDocument/2006/relationships/slide" Target="slide58.xml"/><Relationship Id="rId8" Type="http://schemas.openxmlformats.org/officeDocument/2006/relationships/slide" Target="slide30.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jenna-miller@uiowa.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hyperlink" Target="https://international.uiowa.edu/isss/current-students/SSN-and-ITIN" TargetMode="External"/><Relationship Id="rId2" Type="http://schemas.openxmlformats.org/officeDocument/2006/relationships/hyperlink" Target="https://ihawk.uiowa.edu/" TargetMode="Externa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hyperlink" Target="https://www.ssa.gov/ssnumber/ss5doc.ht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sl.uiowa.edu/programs/teaching-assistant-preparation-english/tape-courses" TargetMode="Externa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hyperlink" Target="https://clas.uiowa.edu/esl/tape/testing-schedule" TargetMode="External"/><Relationship Id="rId4" Type="http://schemas.openxmlformats.org/officeDocument/2006/relationships/hyperlink" Target="mailto:esl-program@uiowa.edu"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sl.uiowa.edu/programs/teaching-assistant-preparation-english/english-speaking-proficiency-assessment" TargetMode="External"/><Relationship Id="rId2" Type="http://schemas.openxmlformats.org/officeDocument/2006/relationships/hyperlink" Target="mailto:jenna-miller@uiowa.edu" TargetMode="Externa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esl.uiowa.edu/programs/teaching-assistant-preparation-english/english-language-performance-test"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uiowa.edu/a-z"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duo.com/product/multi-factor-authentication-mfa/duo-mobile-app" TargetMode="External"/><Relationship Id="rId2" Type="http://schemas.openxmlformats.org/officeDocument/2006/relationships/hyperlink" Target="https://transitapp.com/" TargetMode="Externa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hyperlink" Target="https://police.uiowa.edu/services/rave-guardian" TargetMode="External"/><Relationship Id="rId4" Type="http://schemas.openxmlformats.org/officeDocument/2006/relationships/hyperlink" Target="https://canvas.instructure.com/courses/1045977/pages/canvas-apps"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clas.uiowa.edu/faculty/student-records-confidentiality-ferpa" TargetMode="External"/><Relationship Id="rId13" Type="http://schemas.openxmlformats.org/officeDocument/2006/relationships/hyperlink" Target="https://teach.its.uiowa.edu/handbook-teaching-excellence-6th-edition/behavioral-expectations" TargetMode="External"/><Relationship Id="rId18" Type="http://schemas.openxmlformats.org/officeDocument/2006/relationships/hyperlink" Target="https://dos.uiowa.edu/assets/Employee-Resources.pdf" TargetMode="External"/><Relationship Id="rId26" Type="http://schemas.openxmlformats.org/officeDocument/2006/relationships/hyperlink" Target="https://uiowa.instructure.com/courses/197116" TargetMode="External"/><Relationship Id="rId3" Type="http://schemas.openxmlformats.org/officeDocument/2006/relationships/hyperlink" Target="https://multicultural.uiowa.edu/culturalcenters/apacc/" TargetMode="External"/><Relationship Id="rId21" Type="http://schemas.openxmlformats.org/officeDocument/2006/relationships/hyperlink" Target="https://grad.uiowa.edu/grad-success" TargetMode="External"/><Relationship Id="rId7" Type="http://schemas.openxmlformats.org/officeDocument/2006/relationships/hyperlink" Target="https://lmc.uiowa.edu/" TargetMode="External"/><Relationship Id="rId12" Type="http://schemas.openxmlformats.org/officeDocument/2006/relationships/hyperlink" Target="https://teach.its.uiowa.edu/handbook-teaching-excellence-6th-edition/planning-ahead-and-first-day-class/session-plans-%E2%80%93-mini" TargetMode="External"/><Relationship Id="rId17" Type="http://schemas.openxmlformats.org/officeDocument/2006/relationships/hyperlink" Target="https://hris.uiowa.edu/portal18/home" TargetMode="External"/><Relationship Id="rId25" Type="http://schemas.openxmlformats.org/officeDocument/2006/relationships/hyperlink" Target="https://grad.uiowa.edu/dei" TargetMode="External"/><Relationship Id="rId2" Type="http://schemas.openxmlformats.org/officeDocument/2006/relationships/hyperlink" Target="https://multicultural.uiowa.edu/culturalcenters/afrohouse/" TargetMode="External"/><Relationship Id="rId16" Type="http://schemas.openxmlformats.org/officeDocument/2006/relationships/hyperlink" Target="https://hr.uiowa.edu/employee-well-being/employee-assistance-program" TargetMode="External"/><Relationship Id="rId20" Type="http://schemas.openxmlformats.org/officeDocument/2006/relationships/hyperlink" Target="https://hr.uiowa.edu/support/faculty-and-staff-disability-services" TargetMode="External"/><Relationship Id="rId29" Type="http://schemas.openxmlformats.org/officeDocument/2006/relationships/hyperlink" Target="https://police.uiowa.edu/emergency-preparedness/hawk-alert" TargetMode="External"/><Relationship Id="rId1" Type="http://schemas.openxmlformats.org/officeDocument/2006/relationships/slideLayout" Target="../slideLayouts/slideLayout3.xml"/><Relationship Id="rId6" Type="http://schemas.openxmlformats.org/officeDocument/2006/relationships/hyperlink" Target="https://diversity.uiowa.edu/division/center-diversity-and-enrichment-cde" TargetMode="External"/><Relationship Id="rId11" Type="http://schemas.openxmlformats.org/officeDocument/2006/relationships/hyperlink" Target="https://its.uiowa.edu/gac" TargetMode="External"/><Relationship Id="rId24" Type="http://schemas.openxmlformats.org/officeDocument/2006/relationships/hyperlink" Target="https://grad.uiowa.edu/academics/manual" TargetMode="External"/><Relationship Id="rId5" Type="http://schemas.openxmlformats.org/officeDocument/2006/relationships/hyperlink" Target="https://cogs.org/" TargetMode="External"/><Relationship Id="rId15" Type="http://schemas.openxmlformats.org/officeDocument/2006/relationships/hyperlink" Target="https://its.uiowa.edu/duo" TargetMode="External"/><Relationship Id="rId23" Type="http://schemas.openxmlformats.org/officeDocument/2006/relationships/hyperlink" Target="https://grad.uiowa.edu/funding" TargetMode="External"/><Relationship Id="rId28" Type="http://schemas.openxmlformats.org/officeDocument/2006/relationships/hyperlink" Target="https://compliance.hr.uiowa.edu/my_training/course_enroll_details/WSHSTF" TargetMode="External"/><Relationship Id="rId10" Type="http://schemas.openxmlformats.org/officeDocument/2006/relationships/hyperlink" Target="https://coronavirus.uiowa.edu/" TargetMode="External"/><Relationship Id="rId19" Type="http://schemas.openxmlformats.org/officeDocument/2006/relationships/hyperlink" Target="https://exchanges.uiowa.edu/" TargetMode="External"/><Relationship Id="rId4" Type="http://schemas.openxmlformats.org/officeDocument/2006/relationships/hyperlink" Target="https://hr.uiowa.edu/benefits" TargetMode="External"/><Relationship Id="rId9" Type="http://schemas.openxmlformats.org/officeDocument/2006/relationships/hyperlink" Target="https://policy.clas.uiowa.edu/a-z" TargetMode="External"/><Relationship Id="rId14" Type="http://schemas.openxmlformats.org/officeDocument/2006/relationships/hyperlink" Target="https://police.uiowa.edu/" TargetMode="External"/><Relationship Id="rId22" Type="http://schemas.openxmlformats.org/officeDocument/2006/relationships/hyperlink" Target="https://grad.uiowa.edu/academics" TargetMode="External"/><Relationship Id="rId27" Type="http://schemas.openxmlformats.org/officeDocument/2006/relationships/hyperlink" Target="https://grad.uiowa.edu/graduate-student-employment-agreement/introduction"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dwllc.uiowa.edu/people"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3" Type="http://schemas.openxmlformats.org/officeDocument/2006/relationships/hyperlink" Target="https://endingviolence.uiowa.edu/initiatives/educating-incoming-students#:~:text=All%20incoming%20graduate%20and%20professional,until%20they%20complete%20the%20course." TargetMode="External"/><Relationship Id="rId18" Type="http://schemas.openxmlformats.org/officeDocument/2006/relationships/hyperlink" Target="https://dos.uiowa.edu/services/" TargetMode="External"/><Relationship Id="rId26" Type="http://schemas.openxmlformats.org/officeDocument/2006/relationships/hyperlink" Target="https://sds.studentlife.uiowa.edu/" TargetMode="External"/><Relationship Id="rId3" Type="http://schemas.openxmlformats.org/officeDocument/2006/relationships/hyperlink" Target="https://its.uiowa.edu/" TargetMode="External"/><Relationship Id="rId21" Type="http://schemas.openxmlformats.org/officeDocument/2006/relationships/hyperlink" Target="https://transportation.uiowa.edu/" TargetMode="External"/><Relationship Id="rId34" Type="http://schemas.openxmlformats.org/officeDocument/2006/relationships/hyperlink" Target="https://www.facebook.com/WLGOIA/" TargetMode="External"/><Relationship Id="rId7" Type="http://schemas.openxmlformats.org/officeDocument/2006/relationships/hyperlink" Target="https://downtowniowacity.com/" TargetMode="External"/><Relationship Id="rId12" Type="http://schemas.openxmlformats.org/officeDocument/2006/relationships/hyperlink" Target="https://myui.uiowa.edu/my-ui/student/records/dashboard.page?uip_ticket=SGT-61383-iyYexzzyMRDo01yJnSuqmDyj0PDziSQgj2_-5fV4IQJdCErrUny" TargetMode="External"/><Relationship Id="rId17" Type="http://schemas.openxmlformats.org/officeDocument/2006/relationships/hyperlink" Target="https://teach.its.uiowa.edu/" TargetMode="External"/><Relationship Id="rId25" Type="http://schemas.openxmlformats.org/officeDocument/2006/relationships/hyperlink" Target="https://www.ssa.gov/ssnumber/ss5doc.htm" TargetMode="External"/><Relationship Id="rId33" Type="http://schemas.openxmlformats.org/officeDocument/2006/relationships/hyperlink" Target="https://welcomeicarea.org/" TargetMode="External"/><Relationship Id="rId2" Type="http://schemas.openxmlformats.org/officeDocument/2006/relationships/hyperlink" Target="https://www.i9express.com/" TargetMode="External"/><Relationship Id="rId16" Type="http://schemas.openxmlformats.org/officeDocument/2006/relationships/hyperlink" Target="https://dos.uiowa.edu/assistance/quick-guide-for-helping-students/" TargetMode="External"/><Relationship Id="rId20" Type="http://schemas.openxmlformats.org/officeDocument/2006/relationships/hyperlink" Target="https://registrar.uiowa.edu/" TargetMode="External"/><Relationship Id="rId29" Type="http://schemas.openxmlformats.org/officeDocument/2006/relationships/hyperlink" Target="https://translateui.sites.uiowa.edu/" TargetMode="External"/><Relationship Id="rId1" Type="http://schemas.openxmlformats.org/officeDocument/2006/relationships/slideLayout" Target="../slideLayouts/slideLayout3.xml"/><Relationship Id="rId6" Type="http://schemas.openxmlformats.org/officeDocument/2006/relationships/hyperlink" Target="https://iwp.uiowa.edu/" TargetMode="External"/><Relationship Id="rId11" Type="http://schemas.openxmlformats.org/officeDocument/2006/relationships/hyperlink" Target="https://www.maui.uiowa.edu/maui/home/dashboard.page" TargetMode="External"/><Relationship Id="rId24" Type="http://schemas.openxmlformats.org/officeDocument/2006/relationships/hyperlink" Target="https://hr.uiowa.edu/development/learning-and-development/sessions-and-workshops" TargetMode="External"/><Relationship Id="rId32" Type="http://schemas.openxmlformats.org/officeDocument/2006/relationships/hyperlink" Target="https://tour.concept3d.com/share/MBPUxf5tz/stop/1" TargetMode="External"/><Relationship Id="rId5" Type="http://schemas.openxmlformats.org/officeDocument/2006/relationships/hyperlink" Target="https://multicultural.uiowa.edu/culturalcenters/international-student-support-and-engagement/" TargetMode="External"/><Relationship Id="rId15" Type="http://schemas.openxmlformats.org/officeDocument/2006/relationships/hyperlink" Target="https://obermann.uiowa.edu/" TargetMode="External"/><Relationship Id="rId23" Type="http://schemas.openxmlformats.org/officeDocument/2006/relationships/hyperlink" Target="https://multicultural.uiowa.edu/culturalcenters/pridehouse/" TargetMode="External"/><Relationship Id="rId28" Type="http://schemas.openxmlformats.org/officeDocument/2006/relationships/hyperlink" Target="https://legal.studentlife.uiowa.edu/" TargetMode="External"/><Relationship Id="rId10" Type="http://schemas.openxmlformats.org/officeDocument/2006/relationships/hyperlink" Target="https://multicultural.uiowa.edu/culturalcenters/lnacc/" TargetMode="External"/><Relationship Id="rId19" Type="http://schemas.openxmlformats.org/officeDocument/2006/relationships/hyperlink" Target="https://ombudsperson.org.uiowa.edu/" TargetMode="External"/><Relationship Id="rId31" Type="http://schemas.openxmlformats.org/officeDocument/2006/relationships/hyperlink" Target="https://counseling.uiowa.edu/" TargetMode="External"/><Relationship Id="rId4" Type="http://schemas.openxmlformats.org/officeDocument/2006/relationships/hyperlink" Target="https://international.uiowa.edu/isss/new" TargetMode="External"/><Relationship Id="rId9" Type="http://schemas.openxmlformats.org/officeDocument/2006/relationships/hyperlink" Target="https://idcard.uiowa.edu/iowa-one-card" TargetMode="External"/><Relationship Id="rId14" Type="http://schemas.openxmlformats.org/officeDocument/2006/relationships/hyperlink" Target="https://languagetech.lab.uiowa.edu/" TargetMode="External"/><Relationship Id="rId22" Type="http://schemas.openxmlformats.org/officeDocument/2006/relationships/hyperlink" Target="https://hr.uiowa.edu/pay/payroll-services" TargetMode="External"/><Relationship Id="rId27" Type="http://schemas.openxmlformats.org/officeDocument/2006/relationships/hyperlink" Target="https://studenthealth.uiowa.edu/" TargetMode="External"/><Relationship Id="rId30" Type="http://schemas.openxmlformats.org/officeDocument/2006/relationships/hyperlink" Target="https://www.facebook.com/TranslateIowaProject/" TargetMode="External"/><Relationship Id="rId35" Type="http://schemas.openxmlformats.org/officeDocument/2006/relationships/hyperlink" Target="https://uiowa.zoom.us/" TargetMode="External"/><Relationship Id="rId8" Type="http://schemas.openxmlformats.org/officeDocument/2006/relationships/hyperlink" Target="https://iowaliteraria.lib.uiowa.edu/" TargetMode="Externa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nternational.uiowa.edu/isss/new/orientation/immigration#!j1-scholars" TargetMode="External"/><Relationship Id="rId2" Type="http://schemas.openxmlformats.org/officeDocument/2006/relationships/hyperlink" Target="https://international.uiowa.edu/isss/new/orientation-overview" TargetMode="Externa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hyperlink" Target="mailto:isss-orientation@uiowa.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rad.admissions.uiowa.edu/english-proficiency-requirements" TargetMode="External"/><Relationship Id="rId2" Type="http://schemas.openxmlformats.org/officeDocument/2006/relationships/hyperlink" Target="https://myui.uiowa.edu/my-ui/home.page" TargetMode="External"/><Relationship Id="rId1" Type="http://schemas.openxmlformats.org/officeDocument/2006/relationships/slideLayout" Target="../slideLayouts/slideLayout3.xml"/><Relationship Id="rId5" Type="http://schemas.openxmlformats.org/officeDocument/2006/relationships/hyperlink" Target="mailto:esl-program@uiowa.edu" TargetMode="External"/><Relationship Id="rId4" Type="http://schemas.openxmlformats.org/officeDocument/2006/relationships/hyperlink" Target="https://esl.uiowa.edu/programs/esl-credit-program/english-proficiency-evalu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34B-526C-4CB0-AC07-360E83BBF22F}"/>
              </a:ext>
            </a:extLst>
          </p:cNvPr>
          <p:cNvSpPr>
            <a:spLocks noGrp="1"/>
          </p:cNvSpPr>
          <p:nvPr>
            <p:ph type="ctrTitle"/>
          </p:nvPr>
        </p:nvSpPr>
        <p:spPr>
          <a:xfrm>
            <a:off x="256032" y="2677626"/>
            <a:ext cx="8887968" cy="1843238"/>
          </a:xfrm>
        </p:spPr>
        <p:txBody>
          <a:bodyPr>
            <a:normAutofit fontScale="90000"/>
          </a:bodyPr>
          <a:lstStyle/>
          <a:p>
            <a:r>
              <a:rPr lang="en-US" dirty="0"/>
              <a:t>DWLLC Graduate Student, Teaching Assistant  Scholar, FLTA Onboarding Materials “Syllabus”</a:t>
            </a:r>
          </a:p>
        </p:txBody>
      </p:sp>
      <p:sp>
        <p:nvSpPr>
          <p:cNvPr id="4" name="Text Placeholder 3">
            <a:extLst>
              <a:ext uri="{FF2B5EF4-FFF2-40B4-BE49-F238E27FC236}">
                <a16:creationId xmlns:a16="http://schemas.microsoft.com/office/drawing/2014/main" id="{1361973B-4C5C-4027-946D-A62A9688B5AD}"/>
              </a:ext>
            </a:extLst>
          </p:cNvPr>
          <p:cNvSpPr>
            <a:spLocks noGrp="1"/>
          </p:cNvSpPr>
          <p:nvPr>
            <p:ph type="body" sz="quarter" idx="10"/>
          </p:nvPr>
        </p:nvSpPr>
        <p:spPr>
          <a:xfrm>
            <a:off x="256032" y="5059148"/>
            <a:ext cx="6858000" cy="1736395"/>
          </a:xfrm>
        </p:spPr>
        <p:txBody>
          <a:bodyPr>
            <a:normAutofit/>
          </a:bodyPr>
          <a:lstStyle/>
          <a:p>
            <a:r>
              <a:rPr lang="en-US" dirty="0"/>
              <a:t>Academic Year 2022-2023</a:t>
            </a:r>
          </a:p>
          <a:p>
            <a:endParaRPr lang="en-US" dirty="0"/>
          </a:p>
          <a:p>
            <a:endParaRPr lang="en-US" dirty="0"/>
          </a:p>
          <a:p>
            <a:r>
              <a:rPr lang="en-US" sz="1200" i="1" dirty="0"/>
              <a:t>Updated: June 17, 2022</a:t>
            </a:r>
          </a:p>
        </p:txBody>
      </p:sp>
      <p:sp>
        <p:nvSpPr>
          <p:cNvPr id="5" name="Footer Placeholder 4">
            <a:extLst>
              <a:ext uri="{FF2B5EF4-FFF2-40B4-BE49-F238E27FC236}">
                <a16:creationId xmlns:a16="http://schemas.microsoft.com/office/drawing/2014/main" id="{97B31B51-BDF7-4D6A-BAA2-10917A9E3158}"/>
              </a:ext>
            </a:extLst>
          </p:cNvPr>
          <p:cNvSpPr>
            <a:spLocks noGrp="1"/>
          </p:cNvSpPr>
          <p:nvPr>
            <p:ph type="ftr" sz="quarter" idx="3"/>
          </p:nvPr>
        </p:nvSpPr>
        <p:spPr>
          <a:xfrm>
            <a:off x="256032" y="1774217"/>
            <a:ext cx="6513130" cy="365125"/>
          </a:xfrm>
        </p:spPr>
        <p:txBody>
          <a:bodyPr/>
          <a:lstStyle/>
          <a:p>
            <a:r>
              <a:rPr lang="en-US" dirty="0"/>
              <a:t>Division of World Languages, Literatures, and Cultures</a:t>
            </a:r>
          </a:p>
        </p:txBody>
      </p:sp>
    </p:spTree>
    <p:extLst>
      <p:ext uri="{BB962C8B-B14F-4D97-AF65-F5344CB8AC3E}">
        <p14:creationId xmlns:p14="http://schemas.microsoft.com/office/powerpoint/2010/main" val="188881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D9A75B-10B6-4EC2-9FAC-8459062D3672}"/>
              </a:ext>
              <a:ext uri="{C183D7F6-B498-43B3-948B-1728B52AA6E4}">
                <adec:decorative xmlns:adec="http://schemas.microsoft.com/office/drawing/2017/decorative" val="0"/>
              </a:ext>
            </a:extLst>
          </p:cNvPr>
          <p:cNvSpPr txBox="1"/>
          <p:nvPr/>
        </p:nvSpPr>
        <p:spPr>
          <a:xfrm>
            <a:off x="8691757" y="6486100"/>
            <a:ext cx="312906" cy="369332"/>
          </a:xfrm>
          <a:prstGeom prst="rect">
            <a:avLst/>
          </a:prstGeom>
          <a:noFill/>
        </p:spPr>
        <p:txBody>
          <a:bodyPr wrap="none" rtlCol="0">
            <a:spAutoFit/>
          </a:bodyPr>
          <a:lstStyle/>
          <a:p>
            <a:fld id="{090B722B-C6DF-4B06-B8BD-23E6552A2288}" type="slidenum">
              <a:rPr lang="en-US" smtClean="0"/>
              <a:t>10</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fontScale="90000"/>
          </a:bodyPr>
          <a:lstStyle/>
          <a:p>
            <a:r>
              <a:rPr lang="en-US" dirty="0"/>
              <a:t>I-9s, Keys, Headshots,</a:t>
            </a:r>
            <a:br>
              <a:rPr lang="en-US" dirty="0"/>
            </a:br>
            <a:r>
              <a:rPr lang="en-US" dirty="0"/>
              <a:t>and Phillips Hall Tour</a:t>
            </a:r>
          </a:p>
        </p:txBody>
      </p:sp>
      <p:sp>
        <p:nvSpPr>
          <p:cNvPr id="6" name="Content Placeholder 5">
            <a:extLst>
              <a:ext uri="{FF2B5EF4-FFF2-40B4-BE49-F238E27FC236}">
                <a16:creationId xmlns:a16="http://schemas.microsoft.com/office/drawing/2014/main" id="{9F1C2269-7783-41D4-9BD0-34296E006C20}"/>
              </a:ext>
            </a:extLst>
          </p:cNvPr>
          <p:cNvSpPr>
            <a:spLocks noGrp="1"/>
          </p:cNvSpPr>
          <p:nvPr>
            <p:ph idx="1"/>
          </p:nvPr>
        </p:nvSpPr>
        <p:spPr>
          <a:xfrm>
            <a:off x="243840" y="1471750"/>
            <a:ext cx="8760823" cy="5199016"/>
          </a:xfrm>
        </p:spPr>
        <p:txBody>
          <a:bodyPr>
            <a:noAutofit/>
          </a:bodyPr>
          <a:lstStyle/>
          <a:p>
            <a:pPr marL="0" indent="0">
              <a:buNone/>
            </a:pPr>
            <a:r>
              <a:rPr lang="en-US" sz="1700" b="1" dirty="0">
                <a:highlight>
                  <a:srgbClr val="FFCD00"/>
                </a:highlight>
              </a:rPr>
              <a:t>Wed. August 17 </a:t>
            </a:r>
            <a:r>
              <a:rPr lang="en-US" sz="1700" dirty="0">
                <a:highlight>
                  <a:srgbClr val="FFCD00"/>
                </a:highlight>
              </a:rPr>
              <a:t>7:30am-9:45am </a:t>
            </a:r>
          </a:p>
          <a:p>
            <a:pPr marL="0" indent="0">
              <a:buNone/>
            </a:pPr>
            <a:r>
              <a:rPr lang="en-US" sz="1700" dirty="0">
                <a:highlight>
                  <a:srgbClr val="FFCD00"/>
                </a:highlight>
              </a:rPr>
              <a:t>120 Phillips Hall (located at 16 N. Clinton Street, Iowa City, IA 52242</a:t>
            </a:r>
          </a:p>
          <a:p>
            <a:r>
              <a:rPr lang="en-US" sz="1700" u="sng" dirty="0"/>
              <a:t>Required of all New Graduate Students, Scholars, TAs, and FLTAs (everyone!)</a:t>
            </a:r>
          </a:p>
          <a:p>
            <a:r>
              <a:rPr lang="en-US" sz="1700" dirty="0"/>
              <a:t>A light continental breakfast will be provided </a:t>
            </a:r>
          </a:p>
          <a:p>
            <a:r>
              <a:rPr lang="en-US" sz="1700" dirty="0"/>
              <a:t>You will have the chance to get a headshot picture taken for the DWLLC website, so dress nice (solid, non-patterned shirts look best!)</a:t>
            </a:r>
          </a:p>
          <a:p>
            <a:r>
              <a:rPr lang="en-US" sz="1700" dirty="0"/>
              <a:t>TAs, bring your </a:t>
            </a:r>
            <a:r>
              <a:rPr lang="en-US" sz="1700" dirty="0">
                <a:hlinkClick r:id="rId2"/>
              </a:rPr>
              <a:t>acceptable documents</a:t>
            </a:r>
            <a:r>
              <a:rPr lang="en-US" sz="1700" dirty="0"/>
              <a:t> to process your I-9 for employment (not FLTAs)</a:t>
            </a:r>
          </a:p>
          <a:p>
            <a:pPr lvl="1"/>
            <a:r>
              <a:rPr lang="en-US" sz="1400" dirty="0"/>
              <a:t>To speed up the process, TAs should complete section 1 of </a:t>
            </a:r>
            <a:r>
              <a:rPr lang="en-US" sz="1400" dirty="0">
                <a:hlinkClick r:id="rId3"/>
              </a:rPr>
              <a:t>I-9 Express</a:t>
            </a:r>
            <a:r>
              <a:rPr lang="en-US" sz="1400" dirty="0"/>
              <a:t> before coming in. The employer code is </a:t>
            </a:r>
            <a:r>
              <a:rPr lang="en-US" sz="1400" b="1" u="sng" dirty="0"/>
              <a:t>13072</a:t>
            </a:r>
            <a:r>
              <a:rPr lang="en-US" sz="1400" dirty="0"/>
              <a:t>.</a:t>
            </a:r>
          </a:p>
          <a:p>
            <a:pPr lvl="1"/>
            <a:r>
              <a:rPr lang="en-US" sz="1400" dirty="0"/>
              <a:t>International TAs- if do not have a US Social Security Number, you will not be able to complete any of this form. That’s fine- we understand! You will complete your part when you get here!</a:t>
            </a:r>
          </a:p>
          <a:p>
            <a:pPr lvl="1"/>
            <a:r>
              <a:rPr lang="en-US" sz="1400" b="1" dirty="0"/>
              <a:t>I-9 Questions? Email </a:t>
            </a:r>
            <a:r>
              <a:rPr lang="en-US" sz="1400" b="1" dirty="0">
                <a:hlinkClick r:id="rId4"/>
              </a:rPr>
              <a:t>electronic-i9@uiowa.edu</a:t>
            </a:r>
            <a:r>
              <a:rPr lang="en-US" sz="1400" b="1" dirty="0"/>
              <a:t> </a:t>
            </a:r>
          </a:p>
          <a:p>
            <a:r>
              <a:rPr lang="en-US" sz="1700" dirty="0"/>
              <a:t>All students will receive a mailroom key, copier/printer instructions, and a tour of Phillips Hall and CLCL facilities</a:t>
            </a:r>
          </a:p>
          <a:p>
            <a:r>
              <a:rPr lang="en-US" sz="1700" dirty="0"/>
              <a:t>TAs will also receive keys to their offices at this time</a:t>
            </a:r>
          </a:p>
        </p:txBody>
      </p:sp>
      <p:pic>
        <p:nvPicPr>
          <p:cNvPr id="8" name="Picture 7">
            <a:extLst>
              <a:ext uri="{FF2B5EF4-FFF2-40B4-BE49-F238E27FC236}">
                <a16:creationId xmlns:a16="http://schemas.microsoft.com/office/drawing/2014/main" id="{D89F6660-AC5C-4F1F-89BB-95A71A8E96F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21236" y="503156"/>
            <a:ext cx="914400" cy="914400"/>
          </a:xfrm>
          <a:prstGeom prst="rect">
            <a:avLst/>
          </a:prstGeom>
        </p:spPr>
      </p:pic>
      <p:pic>
        <p:nvPicPr>
          <p:cNvPr id="10" name="Picture 9">
            <a:extLst>
              <a:ext uri="{FF2B5EF4-FFF2-40B4-BE49-F238E27FC236}">
                <a16:creationId xmlns:a16="http://schemas.microsoft.com/office/drawing/2014/main" id="{43E27882-F7C6-4503-AC87-9B897B65169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50036" y="416807"/>
            <a:ext cx="914400" cy="914400"/>
          </a:xfrm>
          <a:prstGeom prst="rect">
            <a:avLst/>
          </a:prstGeom>
        </p:spPr>
      </p:pic>
    </p:spTree>
    <p:extLst>
      <p:ext uri="{BB962C8B-B14F-4D97-AF65-F5344CB8AC3E}">
        <p14:creationId xmlns:p14="http://schemas.microsoft.com/office/powerpoint/2010/main" val="93814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7A335-2FBC-42D5-BFD6-971C9BF9FA98}"/>
              </a:ext>
              <a:ext uri="{C183D7F6-B498-43B3-948B-1728B52AA6E4}">
                <adec:decorative xmlns:adec="http://schemas.microsoft.com/office/drawing/2017/decorative" val="0"/>
              </a:ext>
            </a:extLst>
          </p:cNvPr>
          <p:cNvSpPr txBox="1"/>
          <p:nvPr/>
        </p:nvSpPr>
        <p:spPr>
          <a:xfrm>
            <a:off x="8821782" y="6505302"/>
            <a:ext cx="312906" cy="369332"/>
          </a:xfrm>
          <a:prstGeom prst="rect">
            <a:avLst/>
          </a:prstGeom>
          <a:noFill/>
        </p:spPr>
        <p:txBody>
          <a:bodyPr wrap="none" rtlCol="0">
            <a:spAutoFit/>
          </a:bodyPr>
          <a:lstStyle/>
          <a:p>
            <a:fld id="{1D12FCCA-96C0-46E3-9FB5-8F8BCB4F79A5}" type="slidenum">
              <a:rPr lang="en-US" smtClean="0"/>
              <a:t>11</a:t>
            </a:fld>
            <a:endParaRPr lang="en-US" dirty="0"/>
          </a:p>
        </p:txBody>
      </p:sp>
      <p:sp>
        <p:nvSpPr>
          <p:cNvPr id="5" name="Title 4">
            <a:extLst>
              <a:ext uri="{FF2B5EF4-FFF2-40B4-BE49-F238E27FC236}">
                <a16:creationId xmlns:a16="http://schemas.microsoft.com/office/drawing/2014/main" id="{B050B382-9845-4D13-B011-C49B08D11DEC}"/>
              </a:ext>
            </a:extLst>
          </p:cNvPr>
          <p:cNvSpPr>
            <a:spLocks noGrp="1"/>
          </p:cNvSpPr>
          <p:nvPr>
            <p:ph type="title"/>
          </p:nvPr>
        </p:nvSpPr>
        <p:spPr/>
        <p:txBody>
          <a:bodyPr anchor="b">
            <a:normAutofit fontScale="90000"/>
          </a:bodyPr>
          <a:lstStyle/>
          <a:p>
            <a:r>
              <a:rPr lang="en-US" dirty="0"/>
              <a:t>Graduate College Student Orientation</a:t>
            </a:r>
          </a:p>
        </p:txBody>
      </p:sp>
      <p:sp>
        <p:nvSpPr>
          <p:cNvPr id="6" name="Content Placeholder 5">
            <a:extLst>
              <a:ext uri="{FF2B5EF4-FFF2-40B4-BE49-F238E27FC236}">
                <a16:creationId xmlns:a16="http://schemas.microsoft.com/office/drawing/2014/main" id="{FD579BEB-E151-44EF-A25E-8E3698757A35}"/>
              </a:ext>
            </a:extLst>
          </p:cNvPr>
          <p:cNvSpPr>
            <a:spLocks noGrp="1"/>
          </p:cNvSpPr>
          <p:nvPr>
            <p:ph idx="1"/>
          </p:nvPr>
        </p:nvSpPr>
        <p:spPr>
          <a:xfrm>
            <a:off x="208998" y="1591688"/>
            <a:ext cx="4946475" cy="4573721"/>
          </a:xfrm>
        </p:spPr>
        <p:txBody>
          <a:bodyPr>
            <a:normAutofit/>
          </a:bodyPr>
          <a:lstStyle/>
          <a:p>
            <a:pPr marL="0" indent="0">
              <a:buNone/>
            </a:pPr>
            <a:r>
              <a:rPr lang="en-US" sz="2400" b="1" dirty="0">
                <a:highlight>
                  <a:srgbClr val="FFCD00"/>
                </a:highlight>
              </a:rPr>
              <a:t>Wed. August 17 </a:t>
            </a:r>
          </a:p>
          <a:p>
            <a:pPr marL="0" indent="0">
              <a:buNone/>
            </a:pPr>
            <a:r>
              <a:rPr lang="en-US" sz="1700" dirty="0">
                <a:highlight>
                  <a:srgbClr val="FFCD00"/>
                </a:highlight>
              </a:rPr>
              <a:t>10:00am-2:00pm and 4:00pm-6:00pm  </a:t>
            </a:r>
          </a:p>
          <a:p>
            <a:pPr marL="0" indent="0">
              <a:buNone/>
            </a:pPr>
            <a:r>
              <a:rPr lang="en-US" b="1" dirty="0"/>
              <a:t>Required for all New Graduate Students for Fall 2022</a:t>
            </a:r>
            <a:r>
              <a:rPr lang="en-US" dirty="0"/>
              <a:t> (includes FLTAs) (does not include Scholars)</a:t>
            </a:r>
          </a:p>
          <a:p>
            <a:endParaRPr lang="en-US" dirty="0">
              <a:hlinkClick r:id="rId2"/>
            </a:endParaRPr>
          </a:p>
          <a:p>
            <a:r>
              <a:rPr lang="en-US" dirty="0">
                <a:hlinkClick r:id="rId2"/>
              </a:rPr>
              <a:t>Register</a:t>
            </a:r>
            <a:r>
              <a:rPr lang="en-US" dirty="0"/>
              <a:t> by Fri. Aug 12</a:t>
            </a:r>
          </a:p>
          <a:p>
            <a:r>
              <a:rPr lang="en-US" dirty="0"/>
              <a:t>For more information, visit the </a:t>
            </a:r>
            <a:r>
              <a:rPr lang="en-US" dirty="0">
                <a:solidFill>
                  <a:srgbClr val="00558C"/>
                </a:solidFill>
                <a:hlinkClick r:id="rId3">
                  <a:extLst>
                    <a:ext uri="{A12FA001-AC4F-418D-AE19-62706E023703}">
                      <ahyp:hlinkClr xmlns:ahyp="http://schemas.microsoft.com/office/drawing/2018/hyperlinkcolor" val="tx"/>
                    </a:ext>
                  </a:extLst>
                </a:hlinkClick>
              </a:rPr>
              <a:t>Graduate Student Orientation Website</a:t>
            </a:r>
            <a:r>
              <a:rPr lang="en-US" dirty="0">
                <a:solidFill>
                  <a:srgbClr val="00558C"/>
                </a:solidFill>
              </a:rPr>
              <a:t> </a:t>
            </a:r>
          </a:p>
          <a:p>
            <a:pPr marL="0" indent="0">
              <a:buNone/>
            </a:pPr>
            <a:endParaRPr lang="en-US" dirty="0"/>
          </a:p>
          <a:p>
            <a:pPr>
              <a:spcBef>
                <a:spcPts val="0"/>
              </a:spcBef>
            </a:pPr>
            <a:r>
              <a:rPr lang="en-US" b="1" dirty="0"/>
              <a:t>Questions? Contact: </a:t>
            </a:r>
          </a:p>
          <a:p>
            <a:pPr marL="0" indent="0">
              <a:spcBef>
                <a:spcPts val="0"/>
              </a:spcBef>
              <a:buNone/>
            </a:pPr>
            <a:r>
              <a:rPr lang="en-US" b="1" dirty="0">
                <a:solidFill>
                  <a:srgbClr val="0070C0"/>
                </a:solidFill>
                <a:hlinkClick r:id="rId4">
                  <a:extLst>
                    <a:ext uri="{A12FA001-AC4F-418D-AE19-62706E023703}">
                      <ahyp:hlinkClr xmlns:ahyp="http://schemas.microsoft.com/office/drawing/2018/hyperlinkcolor" val="tx"/>
                    </a:ext>
                  </a:extLst>
                </a:hlinkClick>
              </a:rPr>
              <a:t>grad-success@uiowa.edu</a:t>
            </a:r>
            <a:r>
              <a:rPr lang="en-US" b="1" dirty="0">
                <a:solidFill>
                  <a:srgbClr val="0070C0"/>
                </a:solidFill>
              </a:rPr>
              <a:t>  </a:t>
            </a:r>
          </a:p>
        </p:txBody>
      </p:sp>
      <p:pic>
        <p:nvPicPr>
          <p:cNvPr id="13" name="Picture Placeholder 12">
            <a:extLst>
              <a:ext uri="{FF2B5EF4-FFF2-40B4-BE49-F238E27FC236}">
                <a16:creationId xmlns:a16="http://schemas.microsoft.com/office/drawing/2014/main" id="{DE41B1E5-F502-4D4C-8F21-723D6401760F}"/>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5"/>
          <a:srcRect l="9501" r="9501"/>
          <a:stretch>
            <a:fillRect/>
          </a:stretch>
        </p:blipFill>
        <p:spPr>
          <a:xfrm>
            <a:off x="5319713" y="2155825"/>
            <a:ext cx="3824287" cy="3536950"/>
          </a:xfrm>
        </p:spPr>
      </p:pic>
      <p:pic>
        <p:nvPicPr>
          <p:cNvPr id="1026" name="x_Picture 2" descr="QR code to register for Graduate College Student Orientation ">
            <a:extLst>
              <a:ext uri="{FF2B5EF4-FFF2-40B4-BE49-F238E27FC236}">
                <a16:creationId xmlns:a16="http://schemas.microsoft.com/office/drawing/2014/main" id="{736A48BB-D40D-408E-899C-D88F01B08E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535" t="8396" r="8823" b="8526"/>
          <a:stretch/>
        </p:blipFill>
        <p:spPr bwMode="auto">
          <a:xfrm>
            <a:off x="4100512" y="3451225"/>
            <a:ext cx="942975" cy="9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descr="yellow arrow pointing to right">
            <a:extLst>
              <a:ext uri="{FF2B5EF4-FFF2-40B4-BE49-F238E27FC236}">
                <a16:creationId xmlns:a16="http://schemas.microsoft.com/office/drawing/2014/main" id="{1CAE0C4A-2754-4957-9612-964F019012D9}"/>
              </a:ext>
            </a:extLst>
          </p:cNvPr>
          <p:cNvCxnSpPr>
            <a:cxnSpLocks/>
          </p:cNvCxnSpPr>
          <p:nvPr/>
        </p:nvCxnSpPr>
        <p:spPr>
          <a:xfrm>
            <a:off x="3304515" y="4101220"/>
            <a:ext cx="7152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FFDA7-0A31-4575-902D-1E2787A9AE42}"/>
              </a:ext>
              <a:ext uri="{C183D7F6-B498-43B3-948B-1728B52AA6E4}">
                <adec:decorative xmlns:adec="http://schemas.microsoft.com/office/drawing/2017/decorative" val="0"/>
              </a:ext>
            </a:extLst>
          </p:cNvPr>
          <p:cNvSpPr txBox="1"/>
          <p:nvPr/>
        </p:nvSpPr>
        <p:spPr>
          <a:xfrm>
            <a:off x="8708568" y="6505302"/>
            <a:ext cx="441146" cy="369332"/>
          </a:xfrm>
          <a:prstGeom prst="rect">
            <a:avLst/>
          </a:prstGeom>
          <a:noFill/>
        </p:spPr>
        <p:txBody>
          <a:bodyPr wrap="none" rtlCol="0">
            <a:spAutoFit/>
          </a:bodyPr>
          <a:lstStyle/>
          <a:p>
            <a:fld id="{131DF094-81A2-49FE-BA05-619EFFB70098}" type="slidenum">
              <a:rPr lang="en-US" smtClean="0"/>
              <a:t>12</a:t>
            </a:fld>
            <a:endParaRPr lang="en-US" dirty="0"/>
          </a:p>
        </p:txBody>
      </p:sp>
      <p:sp>
        <p:nvSpPr>
          <p:cNvPr id="5" name="Title 4">
            <a:extLst>
              <a:ext uri="{FF2B5EF4-FFF2-40B4-BE49-F238E27FC236}">
                <a16:creationId xmlns:a16="http://schemas.microsoft.com/office/drawing/2014/main" id="{B050B382-9845-4D13-B011-C49B08D11DEC}"/>
              </a:ext>
            </a:extLst>
          </p:cNvPr>
          <p:cNvSpPr>
            <a:spLocks noGrp="1"/>
          </p:cNvSpPr>
          <p:nvPr>
            <p:ph type="title"/>
          </p:nvPr>
        </p:nvSpPr>
        <p:spPr>
          <a:xfrm>
            <a:off x="461570" y="494273"/>
            <a:ext cx="8467571" cy="869089"/>
          </a:xfrm>
        </p:spPr>
        <p:txBody>
          <a:bodyPr anchor="b">
            <a:normAutofit/>
          </a:bodyPr>
          <a:lstStyle/>
          <a:p>
            <a:r>
              <a:rPr lang="en-US" dirty="0"/>
              <a:t>International Writing Program Exhibit</a:t>
            </a:r>
          </a:p>
        </p:txBody>
      </p:sp>
      <p:sp>
        <p:nvSpPr>
          <p:cNvPr id="6" name="Content Placeholder 5">
            <a:extLst>
              <a:ext uri="{FF2B5EF4-FFF2-40B4-BE49-F238E27FC236}">
                <a16:creationId xmlns:a16="http://schemas.microsoft.com/office/drawing/2014/main" id="{FD579BEB-E151-44EF-A25E-8E3698757A35}"/>
              </a:ext>
            </a:extLst>
          </p:cNvPr>
          <p:cNvSpPr>
            <a:spLocks noGrp="1"/>
          </p:cNvSpPr>
          <p:nvPr>
            <p:ph idx="1"/>
          </p:nvPr>
        </p:nvSpPr>
        <p:spPr>
          <a:xfrm>
            <a:off x="554509" y="1591689"/>
            <a:ext cx="8232440" cy="3015146"/>
          </a:xfrm>
        </p:spPr>
        <p:txBody>
          <a:bodyPr>
            <a:normAutofit/>
          </a:bodyPr>
          <a:lstStyle/>
          <a:p>
            <a:pPr marL="0" indent="0">
              <a:buNone/>
            </a:pPr>
            <a:r>
              <a:rPr lang="en-US" b="1" dirty="0">
                <a:highlight>
                  <a:srgbClr val="FFCD00"/>
                </a:highlight>
              </a:rPr>
              <a:t>Fri. Aug. 19</a:t>
            </a:r>
            <a:r>
              <a:rPr lang="en-US" b="1" baseline="30000" dirty="0">
                <a:highlight>
                  <a:srgbClr val="FFCD00"/>
                </a:highlight>
              </a:rPr>
              <a:t>th</a:t>
            </a:r>
            <a:r>
              <a:rPr lang="en-US" b="1" dirty="0">
                <a:highlight>
                  <a:srgbClr val="FFCD00"/>
                </a:highlight>
              </a:rPr>
              <a:t> , Meet in 120 PH (the </a:t>
            </a:r>
            <a:r>
              <a:rPr lang="en-US" b="1" dirty="0" err="1">
                <a:highlight>
                  <a:srgbClr val="FFCD00"/>
                </a:highlight>
              </a:rPr>
              <a:t>CLCL</a:t>
            </a:r>
            <a:r>
              <a:rPr lang="en-US" b="1" dirty="0">
                <a:highlight>
                  <a:srgbClr val="FFCD00"/>
                </a:highlight>
              </a:rPr>
              <a:t>) at 10:30</a:t>
            </a:r>
            <a:endParaRPr lang="en-US" dirty="0">
              <a:highlight>
                <a:srgbClr val="FFCD00"/>
              </a:highlight>
            </a:endParaRPr>
          </a:p>
          <a:p>
            <a:r>
              <a:rPr lang="en-US" dirty="0"/>
              <a:t>All graduate students, scholars, </a:t>
            </a:r>
            <a:r>
              <a:rPr lang="en-US" dirty="0" err="1"/>
              <a:t>FLTAs</a:t>
            </a:r>
            <a:r>
              <a:rPr lang="en-US" dirty="0"/>
              <a:t>, faculty, and staff are invited to attend a sneak-peak of the Main Library exhibit commemorating the 55</a:t>
            </a:r>
            <a:r>
              <a:rPr lang="en-US" baseline="30000" dirty="0"/>
              <a:t>th</a:t>
            </a:r>
            <a:r>
              <a:rPr lang="en-US" dirty="0"/>
              <a:t> anniversary of the founding of the International Writing Program</a:t>
            </a:r>
          </a:p>
          <a:p>
            <a:r>
              <a:rPr lang="en-US" dirty="0"/>
              <a:t>We will meet in Phillips Hall to travel to the Main Library together</a:t>
            </a:r>
          </a:p>
          <a:p>
            <a:r>
              <a:rPr lang="en-US" dirty="0"/>
              <a:t>We are still planning this event, so more details to be provided later this summer! </a:t>
            </a:r>
          </a:p>
        </p:txBody>
      </p:sp>
      <p:pic>
        <p:nvPicPr>
          <p:cNvPr id="1026" name="Picture 2" descr="International Writing Program (IWP) logo.  on the left, the letters &quot;IWP&quot; are in black, then a large yellow comma in the middle, and International Writing Program in grey on the right">
            <a:extLst>
              <a:ext uri="{FF2B5EF4-FFF2-40B4-BE49-F238E27FC236}">
                <a16:creationId xmlns:a16="http://schemas.microsoft.com/office/drawing/2014/main" id="{F190F5FD-95C4-4F6A-BCCA-422A64898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80" y="4835162"/>
            <a:ext cx="5911412" cy="128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3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58E16D-70B5-42CE-96CC-59F3E8ECEF27}"/>
              </a:ext>
            </a:extLst>
          </p:cNvPr>
          <p:cNvSpPr txBox="1"/>
          <p:nvPr/>
        </p:nvSpPr>
        <p:spPr>
          <a:xfrm>
            <a:off x="8734695" y="6479177"/>
            <a:ext cx="424027" cy="369332"/>
          </a:xfrm>
          <a:prstGeom prst="rect">
            <a:avLst/>
          </a:prstGeom>
          <a:noFill/>
        </p:spPr>
        <p:txBody>
          <a:bodyPr wrap="none" rtlCol="0">
            <a:spAutoFit/>
          </a:bodyPr>
          <a:lstStyle/>
          <a:p>
            <a:fld id="{4DDC15B8-433E-467B-A983-93DC758378A1}" type="slidenum">
              <a:rPr lang="en-US" smtClean="0"/>
              <a:t>13</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1790427" y="1730977"/>
            <a:ext cx="5563145" cy="1876958"/>
          </a:xfrm>
        </p:spPr>
        <p:txBody>
          <a:bodyPr>
            <a:normAutofit/>
          </a:bodyPr>
          <a:lstStyle/>
          <a:p>
            <a:pPr algn="ctr"/>
            <a:r>
              <a:rPr lang="en-US" dirty="0"/>
              <a:t>To-Do Items</a:t>
            </a:r>
          </a:p>
        </p:txBody>
      </p:sp>
      <p:pic>
        <p:nvPicPr>
          <p:cNvPr id="4" name="Picture 3" descr="black icon of a checklist on clipboard">
            <a:extLst>
              <a:ext uri="{FF2B5EF4-FFF2-40B4-BE49-F238E27FC236}">
                <a16:creationId xmlns:a16="http://schemas.microsoft.com/office/drawing/2014/main" id="{5D9051E5-8D5F-4105-A54A-9981DFC3B760}"/>
              </a:ext>
            </a:extLst>
          </p:cNvPr>
          <p:cNvPicPr>
            <a:picLocks noChangeAspect="1"/>
          </p:cNvPicPr>
          <p:nvPr/>
        </p:nvPicPr>
        <p:blipFill>
          <a:blip r:embed="rId2"/>
          <a:stretch>
            <a:fillRect/>
          </a:stretch>
        </p:blipFill>
        <p:spPr>
          <a:xfrm>
            <a:off x="2931490" y="3082834"/>
            <a:ext cx="3281020" cy="3281020"/>
          </a:xfrm>
          <a:prstGeom prst="rect">
            <a:avLst/>
          </a:prstGeom>
        </p:spPr>
      </p:pic>
    </p:spTree>
    <p:extLst>
      <p:ext uri="{BB962C8B-B14F-4D97-AF65-F5344CB8AC3E}">
        <p14:creationId xmlns:p14="http://schemas.microsoft.com/office/powerpoint/2010/main" val="362078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002ABA-38B2-4925-A492-06CABC96D384}"/>
              </a:ext>
              <a:ext uri="{C183D7F6-B498-43B3-948B-1728B52AA6E4}">
                <adec:decorative xmlns:adec="http://schemas.microsoft.com/office/drawing/2017/decorative" val="0"/>
              </a:ext>
            </a:extLst>
          </p:cNvPr>
          <p:cNvSpPr txBox="1"/>
          <p:nvPr/>
        </p:nvSpPr>
        <p:spPr>
          <a:xfrm>
            <a:off x="8708565" y="6557554"/>
            <a:ext cx="441146" cy="369332"/>
          </a:xfrm>
          <a:prstGeom prst="rect">
            <a:avLst/>
          </a:prstGeom>
          <a:noFill/>
        </p:spPr>
        <p:txBody>
          <a:bodyPr wrap="none" rtlCol="0">
            <a:spAutoFit/>
          </a:bodyPr>
          <a:lstStyle/>
          <a:p>
            <a:fld id="{FAC7EFC0-C341-4C01-A095-FC1F73A81845}" type="slidenum">
              <a:rPr lang="en-US" smtClean="0"/>
              <a:t>14</a:t>
            </a:fld>
            <a:endParaRPr lang="en-US" dirty="0"/>
          </a:p>
        </p:txBody>
      </p:sp>
      <p:sp>
        <p:nvSpPr>
          <p:cNvPr id="5" name="Title 4">
            <a:extLst>
              <a:ext uri="{FF2B5EF4-FFF2-40B4-BE49-F238E27FC236}">
                <a16:creationId xmlns:a16="http://schemas.microsoft.com/office/drawing/2014/main" id="{68B5C446-EF09-4023-BB44-D8B0FDCDF8AA}"/>
              </a:ext>
            </a:extLst>
          </p:cNvPr>
          <p:cNvSpPr>
            <a:spLocks noGrp="1"/>
          </p:cNvSpPr>
          <p:nvPr>
            <p:ph type="title"/>
          </p:nvPr>
        </p:nvSpPr>
        <p:spPr>
          <a:xfrm>
            <a:off x="296091" y="494273"/>
            <a:ext cx="8656320" cy="869089"/>
          </a:xfrm>
        </p:spPr>
        <p:txBody>
          <a:bodyPr>
            <a:normAutofit fontScale="90000"/>
          </a:bodyPr>
          <a:lstStyle/>
          <a:p>
            <a:r>
              <a:rPr lang="en-US" dirty="0"/>
              <a:t>Graduate College Canvas/ICON Resources</a:t>
            </a:r>
            <a:br>
              <a:rPr lang="en-US" dirty="0"/>
            </a:br>
            <a:endParaRPr lang="en-US" dirty="0"/>
          </a:p>
        </p:txBody>
      </p:sp>
      <p:sp>
        <p:nvSpPr>
          <p:cNvPr id="6" name="Content Placeholder 5">
            <a:extLst>
              <a:ext uri="{FF2B5EF4-FFF2-40B4-BE49-F238E27FC236}">
                <a16:creationId xmlns:a16="http://schemas.microsoft.com/office/drawing/2014/main" id="{9779F494-8448-4C4D-90EC-9248FFDD9949}"/>
              </a:ext>
            </a:extLst>
          </p:cNvPr>
          <p:cNvSpPr>
            <a:spLocks noGrp="1"/>
          </p:cNvSpPr>
          <p:nvPr>
            <p:ph idx="1"/>
          </p:nvPr>
        </p:nvSpPr>
        <p:spPr>
          <a:xfrm>
            <a:off x="554508" y="1591689"/>
            <a:ext cx="5140897" cy="4666236"/>
          </a:xfrm>
          <a:ln w="19050">
            <a:noFill/>
            <a:prstDash val="sysDot"/>
          </a:ln>
        </p:spPr>
        <p:txBody>
          <a:bodyPr>
            <a:normAutofit lnSpcReduction="10000"/>
          </a:bodyPr>
          <a:lstStyle/>
          <a:p>
            <a:r>
              <a:rPr lang="en-US" dirty="0"/>
              <a:t>The Graduate College has put together a </a:t>
            </a:r>
            <a:r>
              <a:rPr lang="en-US" dirty="0">
                <a:hlinkClick r:id="rId2"/>
              </a:rPr>
              <a:t>comprehensive resource</a:t>
            </a:r>
            <a:r>
              <a:rPr lang="en-US" dirty="0"/>
              <a:t> of information that new students find helpful starting their lives in Iowa City (MORE than what is in this DWLLC presentation!)</a:t>
            </a:r>
          </a:p>
          <a:p>
            <a:r>
              <a:rPr lang="en-US" dirty="0"/>
              <a:t>If we didn’t answer your question in this DWLLC Presentation, there is a good chance it is in this </a:t>
            </a:r>
            <a:r>
              <a:rPr lang="en-US" dirty="0">
                <a:solidFill>
                  <a:srgbClr val="00558C"/>
                </a:solidFill>
                <a:hlinkClick r:id="rId2">
                  <a:extLst>
                    <a:ext uri="{A12FA001-AC4F-418D-AE19-62706E023703}">
                      <ahyp:hlinkClr xmlns:ahyp="http://schemas.microsoft.com/office/drawing/2018/hyperlinkcolor" val="tx"/>
                    </a:ext>
                  </a:extLst>
                </a:hlinkClick>
              </a:rPr>
              <a:t>Canvas/ICON page</a:t>
            </a:r>
            <a:endParaRPr lang="en-US" dirty="0">
              <a:solidFill>
                <a:srgbClr val="00558C"/>
              </a:solidFill>
            </a:endParaRPr>
          </a:p>
          <a:p>
            <a:r>
              <a:rPr lang="en-US" dirty="0"/>
              <a:t>Don’t have access to this? Submit the </a:t>
            </a:r>
            <a:r>
              <a:rPr lang="en-US" dirty="0">
                <a:hlinkClick r:id="rId3"/>
              </a:rPr>
              <a:t>Grad College New Student Resources Request Form</a:t>
            </a:r>
            <a:r>
              <a:rPr lang="en-US" dirty="0"/>
              <a:t>! </a:t>
            </a:r>
            <a:endParaRPr lang="en-US" dirty="0">
              <a:highlight>
                <a:srgbClr val="FFFF00"/>
              </a:highlight>
            </a:endParaRPr>
          </a:p>
          <a:p>
            <a:r>
              <a:rPr lang="en-US" b="1" dirty="0"/>
              <a:t>Questions? Contact: </a:t>
            </a:r>
            <a:r>
              <a:rPr lang="en-US" b="1" dirty="0">
                <a:hlinkClick r:id="rId4"/>
              </a:rPr>
              <a:t>grad-success@uiowa.edu</a:t>
            </a:r>
            <a:r>
              <a:rPr lang="en-US" b="1" dirty="0"/>
              <a:t> </a:t>
            </a:r>
          </a:p>
        </p:txBody>
      </p:sp>
      <p:pic>
        <p:nvPicPr>
          <p:cNvPr id="3" name="Picture 2">
            <a:extLst>
              <a:ext uri="{FF2B5EF4-FFF2-40B4-BE49-F238E27FC236}">
                <a16:creationId xmlns:a16="http://schemas.microsoft.com/office/drawing/2014/main" id="{E627036D-646E-4BAB-B16C-4D21DA73DE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82788" y="2170987"/>
            <a:ext cx="2516026" cy="2516026"/>
          </a:xfrm>
          <a:prstGeom prst="rect">
            <a:avLst/>
          </a:prstGeom>
        </p:spPr>
      </p:pic>
    </p:spTree>
    <p:extLst>
      <p:ext uri="{BB962C8B-B14F-4D97-AF65-F5344CB8AC3E}">
        <p14:creationId xmlns:p14="http://schemas.microsoft.com/office/powerpoint/2010/main" val="80506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D1B9AA-C643-4358-B5DB-5ADA69D59492}"/>
              </a:ext>
              <a:ext uri="{C183D7F6-B498-43B3-948B-1728B52AA6E4}">
                <adec:decorative xmlns:adec="http://schemas.microsoft.com/office/drawing/2017/decorative" val="0"/>
              </a:ext>
            </a:extLst>
          </p:cNvPr>
          <p:cNvSpPr txBox="1"/>
          <p:nvPr/>
        </p:nvSpPr>
        <p:spPr>
          <a:xfrm>
            <a:off x="8708567" y="6497556"/>
            <a:ext cx="441146" cy="369332"/>
          </a:xfrm>
          <a:prstGeom prst="rect">
            <a:avLst/>
          </a:prstGeom>
          <a:noFill/>
        </p:spPr>
        <p:txBody>
          <a:bodyPr wrap="none" rtlCol="0">
            <a:spAutoFit/>
          </a:bodyPr>
          <a:lstStyle/>
          <a:p>
            <a:fld id="{CB360926-9347-4584-84D1-2B7279D9BB8F}" type="slidenum">
              <a:rPr lang="en-US" smtClean="0"/>
              <a:t>15</a:t>
            </a:fld>
            <a:endParaRPr lang="en-US" dirty="0"/>
          </a:p>
        </p:txBody>
      </p:sp>
      <p:sp>
        <p:nvSpPr>
          <p:cNvPr id="5" name="Title 4">
            <a:extLst>
              <a:ext uri="{FF2B5EF4-FFF2-40B4-BE49-F238E27FC236}">
                <a16:creationId xmlns:a16="http://schemas.microsoft.com/office/drawing/2014/main" id="{68B5C446-EF09-4023-BB44-D8B0FDCDF8AA}"/>
              </a:ext>
            </a:extLst>
          </p:cNvPr>
          <p:cNvSpPr>
            <a:spLocks noGrp="1"/>
          </p:cNvSpPr>
          <p:nvPr>
            <p:ph type="title"/>
          </p:nvPr>
        </p:nvSpPr>
        <p:spPr>
          <a:xfrm>
            <a:off x="236759" y="453676"/>
            <a:ext cx="7886700" cy="869089"/>
          </a:xfrm>
        </p:spPr>
        <p:txBody>
          <a:bodyPr>
            <a:normAutofit fontScale="90000"/>
          </a:bodyPr>
          <a:lstStyle/>
          <a:p>
            <a:r>
              <a:rPr lang="en-US" dirty="0"/>
              <a:t>Required Trainings and Compliances</a:t>
            </a:r>
          </a:p>
        </p:txBody>
      </p:sp>
      <p:sp>
        <p:nvSpPr>
          <p:cNvPr id="6" name="Content Placeholder 5">
            <a:extLst>
              <a:ext uri="{FF2B5EF4-FFF2-40B4-BE49-F238E27FC236}">
                <a16:creationId xmlns:a16="http://schemas.microsoft.com/office/drawing/2014/main" id="{9779F494-8448-4C4D-90EC-9248FFDD9949}"/>
              </a:ext>
            </a:extLst>
          </p:cNvPr>
          <p:cNvSpPr>
            <a:spLocks noGrp="1"/>
          </p:cNvSpPr>
          <p:nvPr>
            <p:ph idx="1"/>
          </p:nvPr>
        </p:nvSpPr>
        <p:spPr>
          <a:xfrm>
            <a:off x="236759" y="1502715"/>
            <a:ext cx="4688326" cy="4575868"/>
          </a:xfrm>
          <a:ln w="19050">
            <a:solidFill>
              <a:schemeClr val="bg1">
                <a:lumMod val="50000"/>
              </a:schemeClr>
            </a:solidFill>
            <a:prstDash val="sysDot"/>
          </a:ln>
        </p:spPr>
        <p:txBody>
          <a:bodyPr>
            <a:normAutofit fontScale="92500"/>
          </a:bodyPr>
          <a:lstStyle/>
          <a:p>
            <a:pPr marL="0" indent="0">
              <a:buNone/>
            </a:pPr>
            <a:r>
              <a:rPr lang="en-US" sz="2000" b="1" i="0" dirty="0">
                <a:solidFill>
                  <a:srgbClr val="000000"/>
                </a:solidFill>
                <a:effectLst/>
                <a:highlight>
                  <a:srgbClr val="FFCD00"/>
                </a:highlight>
                <a:latin typeface="+mn-lt"/>
              </a:rPr>
              <a:t>First Amendment Training</a:t>
            </a:r>
          </a:p>
          <a:p>
            <a:r>
              <a:rPr lang="en-US" sz="1800" b="0" i="0" dirty="0">
                <a:solidFill>
                  <a:srgbClr val="000000"/>
                </a:solidFill>
                <a:effectLst/>
                <a:latin typeface="+mn-lt"/>
              </a:rPr>
              <a:t>The Board of Regents, State of Iowa and Iowa’s public universities are committed to supporting the principles of free expression guaranteed by the First Amendment for all members of our campus communities. </a:t>
            </a:r>
          </a:p>
          <a:p>
            <a:r>
              <a:rPr lang="en-US" sz="1800" dirty="0">
                <a:solidFill>
                  <a:srgbClr val="000000"/>
                </a:solidFill>
                <a:latin typeface="+mn-lt"/>
              </a:rPr>
              <a:t>TAs </a:t>
            </a:r>
            <a:r>
              <a:rPr lang="en-US" sz="1800" b="0" i="0" dirty="0">
                <a:solidFill>
                  <a:srgbClr val="000000"/>
                </a:solidFill>
                <a:effectLst/>
                <a:latin typeface="+mn-lt"/>
              </a:rPr>
              <a:t>should go to </a:t>
            </a:r>
            <a:r>
              <a:rPr lang="en-US" sz="1800" b="0" i="0" dirty="0">
                <a:solidFill>
                  <a:srgbClr val="00558C"/>
                </a:solidFill>
                <a:effectLst/>
                <a:latin typeface="+mn-lt"/>
                <a:hlinkClick r:id="rId2">
                  <a:extLst>
                    <a:ext uri="{A12FA001-AC4F-418D-AE19-62706E023703}">
                      <ahyp:hlinkClr xmlns:ahyp="http://schemas.microsoft.com/office/drawing/2018/hyperlinkcolor" val="tx"/>
                    </a:ext>
                  </a:extLst>
                </a:hlinkClick>
              </a:rPr>
              <a:t>My Compliances</a:t>
            </a:r>
            <a:r>
              <a:rPr lang="en-US" sz="1800" b="0" i="0" dirty="0">
                <a:solidFill>
                  <a:srgbClr val="00558C"/>
                </a:solidFill>
                <a:effectLst/>
                <a:latin typeface="+mn-lt"/>
              </a:rPr>
              <a:t> </a:t>
            </a:r>
            <a:r>
              <a:rPr lang="en-US" sz="1800" b="0" i="0" dirty="0">
                <a:solidFill>
                  <a:srgbClr val="000000"/>
                </a:solidFill>
                <a:effectLst/>
                <a:latin typeface="+mn-lt"/>
              </a:rPr>
              <a:t>in </a:t>
            </a:r>
            <a:r>
              <a:rPr lang="en-US" sz="1800" b="0" i="0" dirty="0">
                <a:solidFill>
                  <a:srgbClr val="000000"/>
                </a:solidFill>
                <a:effectLst/>
                <a:latin typeface="+mn-lt"/>
                <a:hlinkClick r:id="rId3"/>
              </a:rPr>
              <a:t>Self Service</a:t>
            </a:r>
            <a:r>
              <a:rPr lang="en-US" sz="1800" b="0" i="0" dirty="0">
                <a:solidFill>
                  <a:srgbClr val="000000"/>
                </a:solidFill>
                <a:effectLst/>
                <a:latin typeface="+mn-lt"/>
              </a:rPr>
              <a:t> and select First Amendment Training. </a:t>
            </a:r>
          </a:p>
          <a:p>
            <a:r>
              <a:rPr lang="en-US" sz="1800" dirty="0">
                <a:solidFill>
                  <a:srgbClr val="000000"/>
                </a:solidFill>
                <a:latin typeface="+mn-lt"/>
              </a:rPr>
              <a:t>If you are not a TA, you will see this course appear in your ICON/Canvas list of courses by mid-August.</a:t>
            </a:r>
          </a:p>
          <a:p>
            <a:r>
              <a:rPr lang="en-US" sz="1800" dirty="0"/>
              <a:t>For more information about this training, visit the Free Speech at Iowa </a:t>
            </a:r>
            <a:r>
              <a:rPr lang="en-US" sz="1800" dirty="0">
                <a:hlinkClick r:id="rId4"/>
              </a:rPr>
              <a:t>page</a:t>
            </a:r>
            <a:r>
              <a:rPr lang="en-US" sz="1800" dirty="0"/>
              <a:t>. </a:t>
            </a:r>
          </a:p>
          <a:p>
            <a:r>
              <a:rPr lang="en-US" sz="1800" b="1" dirty="0">
                <a:latin typeface="+mn-lt"/>
              </a:rPr>
              <a:t>Questions? Contact: </a:t>
            </a:r>
            <a:r>
              <a:rPr lang="en-US" sz="1800" b="1" dirty="0">
                <a:latin typeface="+mn-lt"/>
                <a:hlinkClick r:id="rId5"/>
              </a:rPr>
              <a:t>ddei-iesi@uiowa.edu</a:t>
            </a:r>
            <a:r>
              <a:rPr lang="en-US" sz="1800" b="1" dirty="0">
                <a:latin typeface="+mn-lt"/>
              </a:rPr>
              <a:t> </a:t>
            </a:r>
          </a:p>
        </p:txBody>
      </p:sp>
      <p:sp>
        <p:nvSpPr>
          <p:cNvPr id="7" name="Content Placeholder 5">
            <a:extLst>
              <a:ext uri="{FF2B5EF4-FFF2-40B4-BE49-F238E27FC236}">
                <a16:creationId xmlns:a16="http://schemas.microsoft.com/office/drawing/2014/main" id="{C489BC6C-F6B5-4E97-82B3-F69C9D952766}"/>
              </a:ext>
            </a:extLst>
          </p:cNvPr>
          <p:cNvSpPr txBox="1">
            <a:spLocks/>
          </p:cNvSpPr>
          <p:nvPr/>
        </p:nvSpPr>
        <p:spPr>
          <a:xfrm>
            <a:off x="5033727" y="1502715"/>
            <a:ext cx="3870667" cy="4575868"/>
          </a:xfrm>
          <a:prstGeom prst="rect">
            <a:avLst/>
          </a:prstGeom>
          <a:ln w="1905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6"/>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900" b="1" i="1" dirty="0">
                <a:highlight>
                  <a:srgbClr val="FFCD00"/>
                </a:highlight>
              </a:rPr>
              <a:t>Not Anymore </a:t>
            </a:r>
            <a:r>
              <a:rPr lang="en-US" sz="1900" b="1" dirty="0">
                <a:highlight>
                  <a:srgbClr val="FFCD00"/>
                </a:highlight>
              </a:rPr>
              <a:t>Sexual Misconduct Prevention Training</a:t>
            </a:r>
          </a:p>
          <a:p>
            <a:r>
              <a:rPr lang="en-US" sz="1800" dirty="0"/>
              <a:t>You will receive an email later this summer with information and instructions on how to complete the program prior to the start of classes (not from DWLLC).  Keep an eye on your UI email account.</a:t>
            </a:r>
          </a:p>
          <a:p>
            <a:r>
              <a:rPr lang="en-US" sz="1800" dirty="0"/>
              <a:t>Required of students and FLTAs (not scholars)</a:t>
            </a:r>
          </a:p>
          <a:p>
            <a:r>
              <a:rPr lang="en-US" sz="1800" dirty="0"/>
              <a:t>For more information about this training, visit the Ending Violence at Iowa </a:t>
            </a:r>
            <a:r>
              <a:rPr lang="en-US" sz="1800" dirty="0">
                <a:solidFill>
                  <a:srgbClr val="00558C"/>
                </a:solidFill>
                <a:hlinkClick r:id="rId7">
                  <a:extLst>
                    <a:ext uri="{A12FA001-AC4F-418D-AE19-62706E023703}">
                      <ahyp:hlinkClr xmlns:ahyp="http://schemas.microsoft.com/office/drawing/2018/hyperlinkcolor" val="tx"/>
                    </a:ext>
                  </a:extLst>
                </a:hlinkClick>
              </a:rPr>
              <a:t>page</a:t>
            </a:r>
            <a:r>
              <a:rPr lang="en-US" sz="1800" dirty="0"/>
              <a:t>.</a:t>
            </a:r>
          </a:p>
          <a:p>
            <a:pPr>
              <a:spcBef>
                <a:spcPts val="0"/>
              </a:spcBef>
            </a:pPr>
            <a:r>
              <a:rPr lang="en-US" sz="1800" b="1" dirty="0"/>
              <a:t>Questions? Contact:</a:t>
            </a:r>
          </a:p>
          <a:p>
            <a:pPr marL="0" indent="0">
              <a:spcBef>
                <a:spcPts val="0"/>
              </a:spcBef>
              <a:buNone/>
            </a:pPr>
            <a:r>
              <a:rPr lang="en-US" sz="1800" b="1" dirty="0"/>
              <a:t>  </a:t>
            </a:r>
            <a:r>
              <a:rPr lang="en-US" sz="1800" b="1" i="0" dirty="0">
                <a:solidFill>
                  <a:srgbClr val="333333"/>
                </a:solidFill>
                <a:effectLst/>
                <a:latin typeface="Roboto Slab"/>
                <a:hlinkClick r:id="rId8"/>
              </a:rPr>
              <a:t>ui-ipv-prevention@uiowa.edu</a:t>
            </a:r>
            <a:r>
              <a:rPr lang="en-US" sz="1800" b="1" i="0" dirty="0">
                <a:solidFill>
                  <a:srgbClr val="333333"/>
                </a:solidFill>
                <a:effectLst/>
                <a:latin typeface="Roboto Slab"/>
              </a:rPr>
              <a:t> </a:t>
            </a:r>
            <a:endParaRPr lang="en-US" sz="1800" b="1" dirty="0"/>
          </a:p>
        </p:txBody>
      </p:sp>
      <p:pic>
        <p:nvPicPr>
          <p:cNvPr id="3" name="Picture 2">
            <a:extLst>
              <a:ext uri="{FF2B5EF4-FFF2-40B4-BE49-F238E27FC236}">
                <a16:creationId xmlns:a16="http://schemas.microsoft.com/office/drawing/2014/main" id="{F77F5BE0-6142-499F-BC93-A38CEC8904D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654834" y="260539"/>
            <a:ext cx="1178855" cy="1178855"/>
          </a:xfrm>
          <a:prstGeom prst="rect">
            <a:avLst/>
          </a:prstGeom>
        </p:spPr>
      </p:pic>
    </p:spTree>
    <p:extLst>
      <p:ext uri="{BB962C8B-B14F-4D97-AF65-F5344CB8AC3E}">
        <p14:creationId xmlns:p14="http://schemas.microsoft.com/office/powerpoint/2010/main" val="37427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F13057-EA3D-4B89-AD74-59544D4BD371}"/>
              </a:ext>
            </a:extLst>
          </p:cNvPr>
          <p:cNvSpPr txBox="1"/>
          <p:nvPr/>
        </p:nvSpPr>
        <p:spPr>
          <a:xfrm>
            <a:off x="8702854" y="6484167"/>
            <a:ext cx="441146" cy="369332"/>
          </a:xfrm>
          <a:prstGeom prst="rect">
            <a:avLst/>
          </a:prstGeom>
          <a:noFill/>
        </p:spPr>
        <p:txBody>
          <a:bodyPr wrap="none" rtlCol="0">
            <a:spAutoFit/>
          </a:bodyPr>
          <a:lstStyle/>
          <a:p>
            <a:fld id="{1151ACBB-8929-48C4-A275-A24B6CC191BE}" type="slidenum">
              <a:rPr lang="en-US" smtClean="0"/>
              <a:t>16</a:t>
            </a:fld>
            <a:endParaRPr lang="en-US" dirty="0"/>
          </a:p>
        </p:txBody>
      </p:sp>
      <p:sp>
        <p:nvSpPr>
          <p:cNvPr id="2" name="Title 1">
            <a:extLst>
              <a:ext uri="{FF2B5EF4-FFF2-40B4-BE49-F238E27FC236}">
                <a16:creationId xmlns:a16="http://schemas.microsoft.com/office/drawing/2014/main" id="{B17701AF-24D8-48EB-A28E-8614A5E88A78}"/>
              </a:ext>
            </a:extLst>
          </p:cNvPr>
          <p:cNvSpPr>
            <a:spLocks noGrp="1"/>
          </p:cNvSpPr>
          <p:nvPr>
            <p:ph type="title"/>
          </p:nvPr>
        </p:nvSpPr>
        <p:spPr>
          <a:xfrm>
            <a:off x="271045" y="303243"/>
            <a:ext cx="7886700" cy="869089"/>
          </a:xfrm>
        </p:spPr>
        <p:txBody>
          <a:bodyPr/>
          <a:lstStyle/>
          <a:p>
            <a:r>
              <a:rPr lang="en-US" dirty="0"/>
              <a:t>Update Your Information</a:t>
            </a:r>
          </a:p>
        </p:txBody>
      </p:sp>
      <p:sp>
        <p:nvSpPr>
          <p:cNvPr id="3" name="Content Placeholder 2">
            <a:extLst>
              <a:ext uri="{FF2B5EF4-FFF2-40B4-BE49-F238E27FC236}">
                <a16:creationId xmlns:a16="http://schemas.microsoft.com/office/drawing/2014/main" id="{46CBED58-018A-4659-B73F-88A2D1EEC756}"/>
              </a:ext>
            </a:extLst>
          </p:cNvPr>
          <p:cNvSpPr>
            <a:spLocks noGrp="1"/>
          </p:cNvSpPr>
          <p:nvPr>
            <p:ph idx="1"/>
          </p:nvPr>
        </p:nvSpPr>
        <p:spPr>
          <a:xfrm>
            <a:off x="271045" y="1363362"/>
            <a:ext cx="4367087" cy="4827126"/>
          </a:xfrm>
        </p:spPr>
        <p:txBody>
          <a:bodyPr>
            <a:normAutofit lnSpcReduction="10000"/>
          </a:bodyPr>
          <a:lstStyle/>
          <a:p>
            <a:pPr marL="0" indent="0">
              <a:buNone/>
            </a:pPr>
            <a:r>
              <a:rPr lang="en-US" dirty="0"/>
              <a:t>You can update many different settings and information in MyUI, including:</a:t>
            </a:r>
          </a:p>
          <a:p>
            <a:r>
              <a:rPr lang="en-US" sz="1800" dirty="0">
                <a:hlinkClick r:id="rId2"/>
              </a:rPr>
              <a:t>Pronouns and Preferred Name</a:t>
            </a:r>
            <a:endParaRPr lang="en-US" sz="1800" dirty="0"/>
          </a:p>
          <a:p>
            <a:r>
              <a:rPr lang="en-US" sz="1800" dirty="0">
                <a:hlinkClick r:id="rId3"/>
              </a:rPr>
              <a:t>Sex and Gender</a:t>
            </a:r>
            <a:endParaRPr lang="en-US" sz="1800" dirty="0"/>
          </a:p>
          <a:p>
            <a:r>
              <a:rPr lang="en-US" sz="1800" dirty="0">
                <a:hlinkClick r:id="rId4"/>
              </a:rPr>
              <a:t>Name Pronunciation </a:t>
            </a:r>
            <a:endParaRPr lang="en-US" sz="1800" dirty="0"/>
          </a:p>
          <a:p>
            <a:r>
              <a:rPr lang="en-US" sz="1800" dirty="0">
                <a:hlinkClick r:id="rId5"/>
              </a:rPr>
              <a:t>Hawk Alert</a:t>
            </a:r>
            <a:r>
              <a:rPr lang="en-US" sz="1800" dirty="0"/>
              <a:t> Contact Information </a:t>
            </a:r>
          </a:p>
          <a:p>
            <a:r>
              <a:rPr lang="en-US" sz="1800" dirty="0">
                <a:hlinkClick r:id="rId6"/>
              </a:rPr>
              <a:t>Emergency and Missing Person</a:t>
            </a:r>
            <a:r>
              <a:rPr lang="en-US" sz="1800" dirty="0"/>
              <a:t> Contact Information</a:t>
            </a:r>
          </a:p>
          <a:p>
            <a:r>
              <a:rPr lang="en-US" sz="1800" dirty="0">
                <a:hlinkClick r:id="rId7"/>
              </a:rPr>
              <a:t>Email Filter</a:t>
            </a:r>
            <a:r>
              <a:rPr lang="en-US" sz="1800" dirty="0"/>
              <a:t> Preferences </a:t>
            </a:r>
          </a:p>
          <a:p>
            <a:r>
              <a:rPr lang="en-US" sz="1800" dirty="0">
                <a:hlinkClick r:id="rId8"/>
              </a:rPr>
              <a:t>Student Record Consent</a:t>
            </a:r>
            <a:endParaRPr lang="en-US" sz="1800" dirty="0"/>
          </a:p>
          <a:p>
            <a:r>
              <a:rPr lang="en-US" sz="1800" dirty="0">
                <a:hlinkClick r:id="rId9"/>
              </a:rPr>
              <a:t>Guest Accounts</a:t>
            </a:r>
            <a:endParaRPr lang="en-US" sz="1800" dirty="0"/>
          </a:p>
          <a:p>
            <a:r>
              <a:rPr lang="en-US" sz="1800" dirty="0">
                <a:hlinkClick r:id="rId10"/>
              </a:rPr>
              <a:t>Directory Information</a:t>
            </a:r>
            <a:r>
              <a:rPr lang="en-US" sz="1800" dirty="0"/>
              <a:t> Restrictions </a:t>
            </a:r>
          </a:p>
          <a:p>
            <a:r>
              <a:rPr lang="en-US" sz="1800" dirty="0">
                <a:hlinkClick r:id="rId11"/>
              </a:rPr>
              <a:t>Text Message</a:t>
            </a:r>
            <a:r>
              <a:rPr lang="en-US" sz="1800" dirty="0"/>
              <a:t> Notification Settings </a:t>
            </a:r>
          </a:p>
        </p:txBody>
      </p:sp>
      <p:sp>
        <p:nvSpPr>
          <p:cNvPr id="9" name="Content Placeholder 2">
            <a:extLst>
              <a:ext uri="{FF2B5EF4-FFF2-40B4-BE49-F238E27FC236}">
                <a16:creationId xmlns:a16="http://schemas.microsoft.com/office/drawing/2014/main" id="{4557C93F-30A9-456D-9888-C4DD4E26C1D6}"/>
              </a:ext>
            </a:extLst>
          </p:cNvPr>
          <p:cNvSpPr txBox="1">
            <a:spLocks/>
          </p:cNvSpPr>
          <p:nvPr/>
        </p:nvSpPr>
        <p:spPr>
          <a:xfrm>
            <a:off x="4434840" y="1363362"/>
            <a:ext cx="4544568" cy="5000365"/>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1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dirty="0"/>
              <a:t>The </a:t>
            </a:r>
            <a:r>
              <a:rPr lang="en-US" dirty="0">
                <a:hlinkClick r:id="rId13"/>
              </a:rPr>
              <a:t>Calendar Combiner Tool</a:t>
            </a:r>
            <a:r>
              <a:rPr lang="en-US" dirty="0"/>
              <a:t> provides the ability to place calendar items such as course meeting times and locations, University holidays, and Registrar dates on your Office 365 calendar automatically. </a:t>
            </a:r>
          </a:p>
          <a:p>
            <a:r>
              <a:rPr lang="en-US" sz="1800" dirty="0"/>
              <a:t>Update how the information for the courses you enroll in AND teach on the </a:t>
            </a:r>
            <a:r>
              <a:rPr lang="en-US" sz="1800" dirty="0">
                <a:hlinkClick r:id="rId14"/>
              </a:rPr>
              <a:t>Course Settings tab</a:t>
            </a:r>
            <a:endParaRPr lang="en-US" sz="1800" dirty="0"/>
          </a:p>
          <a:p>
            <a:r>
              <a:rPr lang="en-US" sz="1800" dirty="0"/>
              <a:t>Update important UI dates via the </a:t>
            </a:r>
            <a:r>
              <a:rPr lang="en-US" sz="1800" dirty="0">
                <a:hlinkClick r:id="rId15"/>
              </a:rPr>
              <a:t>Registrar Dates tab</a:t>
            </a:r>
            <a:endParaRPr lang="en-US" sz="1800" dirty="0"/>
          </a:p>
          <a:p>
            <a:pPr lvl="1"/>
            <a:r>
              <a:rPr lang="en-US" sz="1500" dirty="0"/>
              <a:t>I personally think that you should select the following date categories as an “All Day” event: Core University Dates, Registration Dates and Deadlines, and Grades and Attendance</a:t>
            </a:r>
          </a:p>
        </p:txBody>
      </p:sp>
      <p:pic>
        <p:nvPicPr>
          <p:cNvPr id="6" name="Picture 5">
            <a:extLst>
              <a:ext uri="{FF2B5EF4-FFF2-40B4-BE49-F238E27FC236}">
                <a16:creationId xmlns:a16="http://schemas.microsoft.com/office/drawing/2014/main" id="{88A25C6A-473F-47F5-B0D8-9B5B4D1A38F8}"/>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6748272" y="121783"/>
            <a:ext cx="1127519" cy="1127519"/>
          </a:xfrm>
          <a:prstGeom prst="rect">
            <a:avLst/>
          </a:prstGeom>
        </p:spPr>
      </p:pic>
    </p:spTree>
    <p:extLst>
      <p:ext uri="{BB962C8B-B14F-4D97-AF65-F5344CB8AC3E}">
        <p14:creationId xmlns:p14="http://schemas.microsoft.com/office/powerpoint/2010/main" val="420169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9E9584-9035-4132-9E89-BCE9E8626587}"/>
              </a:ext>
              <a:ext uri="{C183D7F6-B498-43B3-948B-1728B52AA6E4}">
                <adec:decorative xmlns:adec="http://schemas.microsoft.com/office/drawing/2017/decorative" val="0"/>
              </a:ext>
            </a:extLst>
          </p:cNvPr>
          <p:cNvSpPr>
            <a:spLocks noGrp="1"/>
          </p:cNvSpPr>
          <p:nvPr>
            <p:ph type="ftr" sz="quarter" idx="3"/>
          </p:nvPr>
        </p:nvSpPr>
        <p:spPr>
          <a:xfrm>
            <a:off x="8664934" y="6487548"/>
            <a:ext cx="415058" cy="365125"/>
          </a:xfrm>
        </p:spPr>
        <p:txBody>
          <a:bodyPr/>
          <a:lstStyle/>
          <a:p>
            <a:fld id="{3BDBEBB6-219C-4E87-8277-6A4F868B2A03}" type="slidenum">
              <a:rPr lang="en-US" smtClean="0"/>
              <a:t>17</a:t>
            </a:fld>
            <a:endParaRPr lang="en-US" dirty="0"/>
          </a:p>
        </p:txBody>
      </p:sp>
      <p:sp>
        <p:nvSpPr>
          <p:cNvPr id="2" name="Title 1">
            <a:extLst>
              <a:ext uri="{FF2B5EF4-FFF2-40B4-BE49-F238E27FC236}">
                <a16:creationId xmlns:a16="http://schemas.microsoft.com/office/drawing/2014/main" id="{61A15C09-0B91-4133-B890-D2BD80FECEB3}"/>
              </a:ext>
            </a:extLst>
          </p:cNvPr>
          <p:cNvSpPr>
            <a:spLocks noGrp="1"/>
          </p:cNvSpPr>
          <p:nvPr>
            <p:ph type="title"/>
          </p:nvPr>
        </p:nvSpPr>
        <p:spPr/>
        <p:txBody>
          <a:bodyPr/>
          <a:lstStyle/>
          <a:p>
            <a:r>
              <a:rPr lang="en-US" dirty="0"/>
              <a:t>Set Up Two-Step Login</a:t>
            </a:r>
          </a:p>
        </p:txBody>
      </p:sp>
      <p:sp>
        <p:nvSpPr>
          <p:cNvPr id="3" name="Content Placeholder 2">
            <a:extLst>
              <a:ext uri="{FF2B5EF4-FFF2-40B4-BE49-F238E27FC236}">
                <a16:creationId xmlns:a16="http://schemas.microsoft.com/office/drawing/2014/main" id="{1B5F3D85-835F-4A30-BD4A-AEF5C6F0071F}"/>
              </a:ext>
            </a:extLst>
          </p:cNvPr>
          <p:cNvSpPr>
            <a:spLocks noGrp="1"/>
          </p:cNvSpPr>
          <p:nvPr>
            <p:ph idx="1"/>
          </p:nvPr>
        </p:nvSpPr>
        <p:spPr>
          <a:xfrm>
            <a:off x="170461" y="1619754"/>
            <a:ext cx="6221195" cy="4298360"/>
          </a:xfrm>
        </p:spPr>
        <p:txBody>
          <a:bodyPr/>
          <a:lstStyle/>
          <a:p>
            <a:r>
              <a:rPr lang="en-US" dirty="0"/>
              <a:t>To better protect your information and the information of all our students, UI faculty and staff are required to use Two-Step Login when accessing Employee Self-Service, ICON, MAUI, Office 365 products, and other systems.</a:t>
            </a:r>
          </a:p>
          <a:p>
            <a:r>
              <a:rPr lang="en-US" dirty="0"/>
              <a:t>You can set up your information in your </a:t>
            </a:r>
            <a:r>
              <a:rPr lang="en-US" dirty="0">
                <a:hlinkClick r:id="rId2"/>
              </a:rPr>
              <a:t>Two-Step Profile: Enroll Devices</a:t>
            </a:r>
            <a:r>
              <a:rPr lang="en-US" dirty="0"/>
              <a:t> page </a:t>
            </a:r>
          </a:p>
          <a:p>
            <a:r>
              <a:rPr lang="en-US" dirty="0"/>
              <a:t>To learn more and get help setting up your devices, visit the </a:t>
            </a:r>
            <a:r>
              <a:rPr lang="en-US" dirty="0">
                <a:hlinkClick r:id="rId3"/>
              </a:rPr>
              <a:t>Two-Step Login with Duo Security</a:t>
            </a:r>
            <a:r>
              <a:rPr lang="en-US" dirty="0"/>
              <a:t> ITS page.  </a:t>
            </a:r>
          </a:p>
          <a:p>
            <a:r>
              <a:rPr lang="en-US" b="1" dirty="0"/>
              <a:t>Questions? Contact </a:t>
            </a:r>
            <a:r>
              <a:rPr lang="en-US" b="1" dirty="0">
                <a:hlinkClick r:id="rId4"/>
              </a:rPr>
              <a:t>its-helpdesk@uiowa.edu</a:t>
            </a:r>
            <a:r>
              <a:rPr lang="en-US" b="1" dirty="0"/>
              <a:t> or 319-384-4357</a:t>
            </a:r>
          </a:p>
          <a:p>
            <a:endParaRPr lang="en-US" dirty="0"/>
          </a:p>
        </p:txBody>
      </p:sp>
      <p:pic>
        <p:nvPicPr>
          <p:cNvPr id="2050" name="Picture 2" descr="Duo Two-Factor Authentication application logo">
            <a:extLst>
              <a:ext uri="{FF2B5EF4-FFF2-40B4-BE49-F238E27FC236}">
                <a16:creationId xmlns:a16="http://schemas.microsoft.com/office/drawing/2014/main" id="{6B63C375-9305-42D7-BE23-2277F9B15F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271" y="2389486"/>
            <a:ext cx="2041895" cy="204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3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714EC2-B89B-4021-81FF-70B1A9FE637A}"/>
              </a:ext>
              <a:ext uri="{C183D7F6-B498-43B3-948B-1728B52AA6E4}">
                <adec:decorative xmlns:adec="http://schemas.microsoft.com/office/drawing/2017/decorative" val="0"/>
              </a:ext>
            </a:extLst>
          </p:cNvPr>
          <p:cNvSpPr txBox="1"/>
          <p:nvPr/>
        </p:nvSpPr>
        <p:spPr>
          <a:xfrm>
            <a:off x="8664166" y="6473200"/>
            <a:ext cx="441146" cy="369332"/>
          </a:xfrm>
          <a:prstGeom prst="rect">
            <a:avLst/>
          </a:prstGeom>
          <a:noFill/>
        </p:spPr>
        <p:txBody>
          <a:bodyPr wrap="none" rtlCol="0">
            <a:spAutoFit/>
          </a:bodyPr>
          <a:lstStyle/>
          <a:p>
            <a:fld id="{295C73D5-C5B5-460A-A474-DA51AE631952}" type="slidenum">
              <a:rPr lang="en-US" smtClean="0"/>
              <a:t>18</a:t>
            </a:fld>
            <a:endParaRPr lang="en-US" dirty="0"/>
          </a:p>
        </p:txBody>
      </p:sp>
      <p:sp>
        <p:nvSpPr>
          <p:cNvPr id="2" name="Title 1">
            <a:extLst>
              <a:ext uri="{FF2B5EF4-FFF2-40B4-BE49-F238E27FC236}">
                <a16:creationId xmlns:a16="http://schemas.microsoft.com/office/drawing/2014/main" id="{187612F5-CF2B-47B2-9374-4D3E8AEB8F28}"/>
              </a:ext>
            </a:extLst>
          </p:cNvPr>
          <p:cNvSpPr>
            <a:spLocks noGrp="1"/>
          </p:cNvSpPr>
          <p:nvPr>
            <p:ph type="title"/>
          </p:nvPr>
        </p:nvSpPr>
        <p:spPr/>
        <p:txBody>
          <a:bodyPr/>
          <a:lstStyle/>
          <a:p>
            <a:r>
              <a:rPr lang="en-US" dirty="0"/>
              <a:t>Submit Your Immunization Record</a:t>
            </a:r>
          </a:p>
        </p:txBody>
      </p:sp>
      <p:sp>
        <p:nvSpPr>
          <p:cNvPr id="3" name="Content Placeholder 2">
            <a:extLst>
              <a:ext uri="{FF2B5EF4-FFF2-40B4-BE49-F238E27FC236}">
                <a16:creationId xmlns:a16="http://schemas.microsoft.com/office/drawing/2014/main" id="{6529CC12-E26E-49A9-B5D9-6043E487127A}"/>
              </a:ext>
            </a:extLst>
          </p:cNvPr>
          <p:cNvSpPr>
            <a:spLocks noGrp="1"/>
          </p:cNvSpPr>
          <p:nvPr>
            <p:ph idx="1"/>
          </p:nvPr>
        </p:nvSpPr>
        <p:spPr>
          <a:xfrm>
            <a:off x="554509" y="1591689"/>
            <a:ext cx="5502259" cy="4772038"/>
          </a:xfrm>
        </p:spPr>
        <p:txBody>
          <a:bodyPr>
            <a:normAutofit fontScale="92500"/>
          </a:bodyPr>
          <a:lstStyle/>
          <a:p>
            <a:r>
              <a:rPr lang="en-US" dirty="0"/>
              <a:t>All students and FLTAs (not scholars) entering the University are required to show proof of two MMR (Measles, Mumps, Rubella) vaccinations.</a:t>
            </a:r>
          </a:p>
          <a:p>
            <a:r>
              <a:rPr lang="en-US" dirty="0"/>
              <a:t>International students have additional requirements.</a:t>
            </a:r>
          </a:p>
          <a:p>
            <a:r>
              <a:rPr lang="en-US" dirty="0"/>
              <a:t>Visit </a:t>
            </a:r>
            <a:r>
              <a:rPr lang="en-US" dirty="0">
                <a:hlinkClick r:id="rId2"/>
              </a:rPr>
              <a:t>Student Health </a:t>
            </a:r>
            <a:r>
              <a:rPr lang="en-US" dirty="0"/>
              <a:t>to learn more about these requirements and how to submit your immunization record via a </a:t>
            </a:r>
            <a:r>
              <a:rPr lang="en-US" dirty="0">
                <a:hlinkClick r:id="rId3"/>
              </a:rPr>
              <a:t>Med+Proctor </a:t>
            </a:r>
            <a:r>
              <a:rPr lang="en-US" dirty="0"/>
              <a:t>account. </a:t>
            </a:r>
          </a:p>
          <a:p>
            <a:r>
              <a:rPr lang="en-US" dirty="0"/>
              <a:t>Failure to do so will result in a registration hold preventing you from enrolling in Spring 2023 courses until this is completed. </a:t>
            </a:r>
          </a:p>
          <a:p>
            <a:r>
              <a:rPr lang="en-US" b="1" dirty="0"/>
              <a:t>Questions? Contact: </a:t>
            </a:r>
            <a:r>
              <a:rPr lang="en-US" b="1" dirty="0">
                <a:hlinkClick r:id="rId4"/>
              </a:rPr>
              <a:t>student-immunizations@uiowa.edu</a:t>
            </a:r>
            <a:r>
              <a:rPr lang="en-US" b="1" dirty="0"/>
              <a:t> </a:t>
            </a:r>
          </a:p>
        </p:txBody>
      </p:sp>
      <p:pic>
        <p:nvPicPr>
          <p:cNvPr id="6" name="Picture 5">
            <a:extLst>
              <a:ext uri="{FF2B5EF4-FFF2-40B4-BE49-F238E27FC236}">
                <a16:creationId xmlns:a16="http://schemas.microsoft.com/office/drawing/2014/main" id="{D728910D-072D-4D02-B551-208A35683A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179163" y="2341782"/>
            <a:ext cx="2410328" cy="2410328"/>
          </a:xfrm>
          <a:prstGeom prst="rect">
            <a:avLst/>
          </a:prstGeom>
        </p:spPr>
      </p:pic>
    </p:spTree>
    <p:extLst>
      <p:ext uri="{BB962C8B-B14F-4D97-AF65-F5344CB8AC3E}">
        <p14:creationId xmlns:p14="http://schemas.microsoft.com/office/powerpoint/2010/main" val="243993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7DB16-45D4-4877-A714-F71E541B9717}"/>
              </a:ext>
              <a:ext uri="{C183D7F6-B498-43B3-948B-1728B52AA6E4}">
                <adec:decorative xmlns:adec="http://schemas.microsoft.com/office/drawing/2017/decorative" val="0"/>
              </a:ext>
            </a:extLst>
          </p:cNvPr>
          <p:cNvSpPr txBox="1"/>
          <p:nvPr/>
        </p:nvSpPr>
        <p:spPr>
          <a:xfrm>
            <a:off x="8708567" y="6540137"/>
            <a:ext cx="441146" cy="369332"/>
          </a:xfrm>
          <a:prstGeom prst="rect">
            <a:avLst/>
          </a:prstGeom>
          <a:noFill/>
        </p:spPr>
        <p:txBody>
          <a:bodyPr wrap="none" rtlCol="0">
            <a:spAutoFit/>
          </a:bodyPr>
          <a:lstStyle/>
          <a:p>
            <a:fld id="{50A078D6-EE5D-4A33-BD49-DD325C156A3F}" type="slidenum">
              <a:rPr lang="en-US" smtClean="0"/>
              <a:t>19</a:t>
            </a:fld>
            <a:endParaRPr lang="en-US" dirty="0"/>
          </a:p>
        </p:txBody>
      </p:sp>
      <p:sp>
        <p:nvSpPr>
          <p:cNvPr id="8" name="Title 7">
            <a:extLst>
              <a:ext uri="{FF2B5EF4-FFF2-40B4-BE49-F238E27FC236}">
                <a16:creationId xmlns:a16="http://schemas.microsoft.com/office/drawing/2014/main" id="{094E1C91-8B7B-4DD7-98E6-98167B617B31}"/>
              </a:ext>
            </a:extLst>
          </p:cNvPr>
          <p:cNvSpPr>
            <a:spLocks noGrp="1"/>
          </p:cNvSpPr>
          <p:nvPr>
            <p:ph type="title"/>
          </p:nvPr>
        </p:nvSpPr>
        <p:spPr>
          <a:xfrm>
            <a:off x="304800" y="460543"/>
            <a:ext cx="7886700" cy="869089"/>
          </a:xfrm>
        </p:spPr>
        <p:txBody>
          <a:bodyPr/>
          <a:lstStyle/>
          <a:p>
            <a:r>
              <a:rPr lang="en-US" dirty="0"/>
              <a:t>How to Register for Classes</a:t>
            </a:r>
          </a:p>
        </p:txBody>
      </p:sp>
      <p:sp>
        <p:nvSpPr>
          <p:cNvPr id="9" name="Content Placeholder 8">
            <a:extLst>
              <a:ext uri="{FF2B5EF4-FFF2-40B4-BE49-F238E27FC236}">
                <a16:creationId xmlns:a16="http://schemas.microsoft.com/office/drawing/2014/main" id="{C182F358-2492-480C-B4A5-A2167E87E4C1}"/>
              </a:ext>
            </a:extLst>
          </p:cNvPr>
          <p:cNvSpPr>
            <a:spLocks noGrp="1"/>
          </p:cNvSpPr>
          <p:nvPr>
            <p:ph idx="1"/>
          </p:nvPr>
        </p:nvSpPr>
        <p:spPr>
          <a:xfrm>
            <a:off x="304800" y="1445623"/>
            <a:ext cx="8403767" cy="4763588"/>
          </a:xfrm>
        </p:spPr>
        <p:txBody>
          <a:bodyPr>
            <a:noAutofit/>
          </a:bodyPr>
          <a:lstStyle/>
          <a:p>
            <a:r>
              <a:rPr lang="en-US" sz="1700" dirty="0"/>
              <a:t>You will register for classes on MyUI under the </a:t>
            </a:r>
            <a:r>
              <a:rPr lang="en-US" sz="1700" dirty="0">
                <a:solidFill>
                  <a:srgbClr val="00558C"/>
                </a:solidFill>
                <a:hlinkClick r:id="rId3">
                  <a:extLst>
                    <a:ext uri="{A12FA001-AC4F-418D-AE19-62706E023703}">
                      <ahyp:hlinkClr xmlns:ahyp="http://schemas.microsoft.com/office/drawing/2018/hyperlinkcolor" val="tx"/>
                    </a:ext>
                  </a:extLst>
                </a:hlinkClick>
              </a:rPr>
              <a:t>Courses/Registration</a:t>
            </a:r>
            <a:r>
              <a:rPr lang="en-US" sz="1700" dirty="0">
                <a:solidFill>
                  <a:srgbClr val="00558C"/>
                </a:solidFill>
              </a:rPr>
              <a:t> </a:t>
            </a:r>
            <a:r>
              <a:rPr lang="en-US" sz="1700" dirty="0"/>
              <a:t>tab in MyUI. </a:t>
            </a:r>
          </a:p>
          <a:p>
            <a:r>
              <a:rPr lang="en-US" sz="1700" dirty="0"/>
              <a:t>Your DGS or academic advisor should have sent you an email with information about what classes you should register for this semester (if not, email them). </a:t>
            </a:r>
          </a:p>
          <a:p>
            <a:r>
              <a:rPr lang="en-US" sz="1700" dirty="0"/>
              <a:t>If the system tells you that you need authorization to register, email both your DGS and myself, and we will authorize you. </a:t>
            </a:r>
          </a:p>
          <a:p>
            <a:r>
              <a:rPr lang="en-US" sz="1700" dirty="0"/>
              <a:t>First, you will need to say “yes” on the </a:t>
            </a:r>
            <a:r>
              <a:rPr lang="en-US" sz="1700" b="0" i="0" u="none" strike="noStrike" dirty="0">
                <a:solidFill>
                  <a:srgbClr val="00558C"/>
                </a:solidFill>
                <a:effectLst/>
                <a:latin typeface="+mn-lt"/>
                <a:hlinkClick r:id="rId4" tooltip="Complete and sign a Billing and Payment Terms and Conditions Student Agreement.">
                  <a:extLst>
                    <a:ext uri="{A12FA001-AC4F-418D-AE19-62706E023703}">
                      <ahyp:hlinkClr xmlns:ahyp="http://schemas.microsoft.com/office/drawing/2018/hyperlinkcolor" val="tx"/>
                    </a:ext>
                  </a:extLst>
                </a:hlinkClick>
              </a:rPr>
              <a:t>Billing &amp; Payment Student Agreement</a:t>
            </a:r>
            <a:r>
              <a:rPr lang="en-US" sz="1700" b="0" i="0" u="none" strike="noStrike" dirty="0">
                <a:solidFill>
                  <a:srgbClr val="00558C"/>
                </a:solidFill>
                <a:effectLst/>
                <a:latin typeface="+mn-lt"/>
              </a:rPr>
              <a:t> </a:t>
            </a:r>
            <a:r>
              <a:rPr lang="en-US" sz="1700" b="0" i="0" u="none" strike="noStrike" dirty="0">
                <a:effectLst/>
                <a:latin typeface="+mn-lt"/>
              </a:rPr>
              <a:t>form. You cannot register for classes until this is done.</a:t>
            </a:r>
            <a:endParaRPr lang="en-US" sz="1700" dirty="0">
              <a:latin typeface="+mn-lt"/>
            </a:endParaRPr>
          </a:p>
          <a:p>
            <a:r>
              <a:rPr lang="en-US" sz="1700" dirty="0"/>
              <a:t>Search for your courses on MyUI using the subject and course number.</a:t>
            </a:r>
          </a:p>
          <a:p>
            <a:r>
              <a:rPr lang="en-US" sz="1700" dirty="0"/>
              <a:t>Follow the </a:t>
            </a:r>
            <a:r>
              <a:rPr lang="en-US" sz="1700" dirty="0">
                <a:solidFill>
                  <a:srgbClr val="00558C"/>
                </a:solidFill>
                <a:hlinkClick r:id="rId5">
                  <a:extLst>
                    <a:ext uri="{A12FA001-AC4F-418D-AE19-62706E023703}">
                      <ahyp:hlinkClr xmlns:ahyp="http://schemas.microsoft.com/office/drawing/2018/hyperlinkcolor" val="tx"/>
                    </a:ext>
                  </a:extLst>
                </a:hlinkClick>
              </a:rPr>
              <a:t>MyUI Registration</a:t>
            </a:r>
            <a:r>
              <a:rPr lang="en-US" sz="1700" dirty="0"/>
              <a:t> instructions to officially add your classes (almost all classes at this level are considered a Stand Alone Section).</a:t>
            </a:r>
          </a:p>
          <a:p>
            <a:r>
              <a:rPr lang="en-US" sz="1700" dirty="0"/>
              <a:t>All TAs teaching language classes are required to enroll in WLLC:5000 Teaching and Learning Languages (except French language TAs, who will enroll in FREN:6005 Colloquium: Teaching French)</a:t>
            </a:r>
          </a:p>
          <a:p>
            <a:r>
              <a:rPr lang="en-US" sz="1700" dirty="0"/>
              <a:t>Full-Time enrollment is a minimum of 9 s.h. per Fall/Spring semester. Graduate students are allowed a maximum of 15 s.h. per semester. </a:t>
            </a:r>
          </a:p>
        </p:txBody>
      </p:sp>
      <p:pic>
        <p:nvPicPr>
          <p:cNvPr id="3" name="Picture 2">
            <a:extLst>
              <a:ext uri="{FF2B5EF4-FFF2-40B4-BE49-F238E27FC236}">
                <a16:creationId xmlns:a16="http://schemas.microsoft.com/office/drawing/2014/main" id="{E711D722-7E29-4671-8737-0DCA01A47A9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084356" y="323726"/>
            <a:ext cx="1005906" cy="1005906"/>
          </a:xfrm>
          <a:prstGeom prst="rect">
            <a:avLst/>
          </a:prstGeom>
        </p:spPr>
      </p:pic>
    </p:spTree>
    <p:extLst>
      <p:ext uri="{BB962C8B-B14F-4D97-AF65-F5344CB8AC3E}">
        <p14:creationId xmlns:p14="http://schemas.microsoft.com/office/powerpoint/2010/main" val="42981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B9CE22-8B4B-4449-BECE-4082007D1BF9}"/>
              </a:ext>
              <a:ext uri="{C183D7F6-B498-43B3-948B-1728B52AA6E4}">
                <adec:decorative xmlns:adec="http://schemas.microsoft.com/office/drawing/2017/decorative" val="0"/>
              </a:ext>
            </a:extLst>
          </p:cNvPr>
          <p:cNvSpPr txBox="1"/>
          <p:nvPr/>
        </p:nvSpPr>
        <p:spPr>
          <a:xfrm>
            <a:off x="8821783" y="6488668"/>
            <a:ext cx="312906" cy="369332"/>
          </a:xfrm>
          <a:prstGeom prst="rect">
            <a:avLst/>
          </a:prstGeom>
          <a:noFill/>
        </p:spPr>
        <p:txBody>
          <a:bodyPr wrap="none" rtlCol="0">
            <a:spAutoFit/>
          </a:bodyPr>
          <a:lstStyle/>
          <a:p>
            <a:fld id="{27AF600C-80A1-4730-A1C2-714171C57DAB}" type="slidenum">
              <a:rPr lang="en-US" smtClean="0"/>
              <a:t>2</a:t>
            </a:fld>
            <a:endParaRPr lang="en-US" dirty="0"/>
          </a:p>
        </p:txBody>
      </p:sp>
      <p:sp>
        <p:nvSpPr>
          <p:cNvPr id="7" name="Title 1">
            <a:extLst>
              <a:ext uri="{FF2B5EF4-FFF2-40B4-BE49-F238E27FC236}">
                <a16:creationId xmlns:a16="http://schemas.microsoft.com/office/drawing/2014/main" id="{D9CCB07D-7B2C-416A-A0A2-1CE3FEFFDD6B}"/>
              </a:ext>
            </a:extLst>
          </p:cNvPr>
          <p:cNvSpPr>
            <a:spLocks noGrp="1"/>
          </p:cNvSpPr>
          <p:nvPr>
            <p:ph type="title"/>
          </p:nvPr>
        </p:nvSpPr>
        <p:spPr>
          <a:xfrm>
            <a:off x="1784621" y="436433"/>
            <a:ext cx="6751746" cy="869089"/>
          </a:xfrm>
        </p:spPr>
        <p:txBody>
          <a:bodyPr anchor="t">
            <a:normAutofit fontScale="90000"/>
          </a:bodyPr>
          <a:lstStyle/>
          <a:p>
            <a:r>
              <a:rPr lang="en-US" sz="4000" dirty="0"/>
              <a:t>I am happy to help you with any questions you have! </a:t>
            </a:r>
            <a:br>
              <a:rPr lang="en-US" sz="3200" dirty="0"/>
            </a:br>
            <a:br>
              <a:rPr lang="en-US" sz="3200" dirty="0"/>
            </a:br>
            <a:br>
              <a:rPr lang="en-US" sz="3200" dirty="0"/>
            </a:br>
            <a:br>
              <a:rPr lang="en-US" sz="3200" dirty="0"/>
            </a:br>
            <a:br>
              <a:rPr lang="en-US" dirty="0"/>
            </a:br>
            <a:br>
              <a:rPr lang="en-US" dirty="0"/>
            </a:br>
            <a:endParaRPr lang="en-US" dirty="0"/>
          </a:p>
        </p:txBody>
      </p:sp>
      <p:sp>
        <p:nvSpPr>
          <p:cNvPr id="8" name="TextBox 7">
            <a:extLst>
              <a:ext uri="{FF2B5EF4-FFF2-40B4-BE49-F238E27FC236}">
                <a16:creationId xmlns:a16="http://schemas.microsoft.com/office/drawing/2014/main" id="{1DEFA0BB-8FC1-493C-864A-1A707096D7E8}"/>
              </a:ext>
            </a:extLst>
          </p:cNvPr>
          <p:cNvSpPr txBox="1"/>
          <p:nvPr/>
        </p:nvSpPr>
        <p:spPr>
          <a:xfrm>
            <a:off x="190500" y="1649018"/>
            <a:ext cx="8753475" cy="4439677"/>
          </a:xfrm>
          <a:prstGeom prst="rect">
            <a:avLst/>
          </a:prstGeom>
          <a:noFill/>
        </p:spPr>
        <p:txBody>
          <a:bodyPr wrap="square">
            <a:spAutoFit/>
          </a:bodyPr>
          <a:lstStyle/>
          <a:p>
            <a:r>
              <a:rPr lang="en-US" dirty="0"/>
              <a:t>Please contact me with any questions you have about any of this. I promise- you are not bothering me when you ask questions!</a:t>
            </a:r>
          </a:p>
          <a:p>
            <a:endParaRPr lang="en-US" sz="1000" dirty="0"/>
          </a:p>
          <a:p>
            <a:r>
              <a:rPr lang="en-US" b="1" dirty="0"/>
              <a:t>Jenna Miller (DWLLC Graduate Program Coordinator) </a:t>
            </a:r>
          </a:p>
          <a:p>
            <a:r>
              <a:rPr lang="en-US" b="1" dirty="0">
                <a:hlinkClick r:id="rId2"/>
              </a:rPr>
              <a:t>jenna-miller@uiowa.edu</a:t>
            </a:r>
            <a:r>
              <a:rPr lang="en-US" b="1" dirty="0"/>
              <a:t> or 319-335-0632</a:t>
            </a:r>
            <a:endParaRPr lang="en-US" dirty="0"/>
          </a:p>
          <a:p>
            <a:endParaRPr lang="en-US" sz="1000" dirty="0"/>
          </a:p>
          <a:p>
            <a:r>
              <a:rPr lang="en-US" dirty="0"/>
              <a:t>This presentation is so long because these are the questions that previous students have asked before.  Here are some tips for success:</a:t>
            </a:r>
          </a:p>
          <a:p>
            <a:endParaRPr lang="en-US" sz="1000" dirty="0"/>
          </a:p>
          <a:p>
            <a:pPr marL="457200" indent="-457200">
              <a:buFont typeface="+mj-lt"/>
              <a:buAutoNum type="arabicPeriod"/>
            </a:pPr>
            <a:r>
              <a:rPr lang="en-US" dirty="0"/>
              <a:t>Read through this entire presentation at least once</a:t>
            </a:r>
          </a:p>
          <a:p>
            <a:pPr marL="457200" indent="-457200">
              <a:buFont typeface="+mj-lt"/>
              <a:buAutoNum type="arabicPeriod"/>
            </a:pPr>
            <a:r>
              <a:rPr lang="en-US" b="1" dirty="0"/>
              <a:t>If you have a question about a specific topic, re-review this presentation to see if the answer is already here </a:t>
            </a:r>
          </a:p>
          <a:p>
            <a:pPr marL="800100" lvl="1" indent="-342900">
              <a:buFont typeface="Arial" panose="020B0604020202020204" pitchFamily="34" charset="0"/>
              <a:buChar char="•"/>
            </a:pPr>
            <a:r>
              <a:rPr lang="en-US" dirty="0"/>
              <a:t>Use the Table of Contents or the find/search function to look for keywords</a:t>
            </a:r>
          </a:p>
          <a:p>
            <a:pPr marL="457200" indent="-457200">
              <a:buFont typeface="+mj-lt"/>
              <a:buAutoNum type="arabicPeriod"/>
            </a:pPr>
            <a:r>
              <a:rPr lang="en-US" dirty="0"/>
              <a:t>Click on the blue hyperlinks to get more information straight from the source.</a:t>
            </a:r>
          </a:p>
          <a:p>
            <a:pPr marL="457200" indent="-457200">
              <a:buFont typeface="+mj-lt"/>
              <a:buAutoNum type="arabicPeriod"/>
            </a:pPr>
            <a:r>
              <a:rPr lang="en-US" dirty="0"/>
              <a:t>If there is an email address on the slide, it is because they are more likely to have the answer to your question than me. Utilize them as a resource! </a:t>
            </a:r>
          </a:p>
          <a:p>
            <a:endParaRPr lang="en-US" sz="1850" dirty="0"/>
          </a:p>
        </p:txBody>
      </p:sp>
      <p:pic>
        <p:nvPicPr>
          <p:cNvPr id="6" name="Content Placeholder 5">
            <a:extLst>
              <a:ext uri="{FF2B5EF4-FFF2-40B4-BE49-F238E27FC236}">
                <a16:creationId xmlns:a16="http://schemas.microsoft.com/office/drawing/2014/main" id="{15746C7A-A426-4781-8712-A1010A602AEA}"/>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78674" y="144835"/>
            <a:ext cx="1386746" cy="1386746"/>
          </a:xfrm>
        </p:spPr>
      </p:pic>
    </p:spTree>
    <p:extLst>
      <p:ext uri="{BB962C8B-B14F-4D97-AF65-F5344CB8AC3E}">
        <p14:creationId xmlns:p14="http://schemas.microsoft.com/office/powerpoint/2010/main" val="70333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3A784E-517C-4E92-8728-140B13B93D90}"/>
              </a:ext>
              <a:ext uri="{C183D7F6-B498-43B3-948B-1728B52AA6E4}">
                <adec:decorative xmlns:adec="http://schemas.microsoft.com/office/drawing/2017/decorative" val="0"/>
              </a:ext>
            </a:extLst>
          </p:cNvPr>
          <p:cNvSpPr txBox="1"/>
          <p:nvPr/>
        </p:nvSpPr>
        <p:spPr>
          <a:xfrm>
            <a:off x="8708568" y="6505300"/>
            <a:ext cx="441146" cy="369332"/>
          </a:xfrm>
          <a:prstGeom prst="rect">
            <a:avLst/>
          </a:prstGeom>
          <a:noFill/>
        </p:spPr>
        <p:txBody>
          <a:bodyPr wrap="none" rtlCol="0">
            <a:spAutoFit/>
          </a:bodyPr>
          <a:lstStyle/>
          <a:p>
            <a:fld id="{D3673604-61DC-4113-86DB-F6A37AAB2960}" type="slidenum">
              <a:rPr lang="en-US" smtClean="0"/>
              <a:t>20</a:t>
            </a:fld>
            <a:endParaRPr lang="en-US" dirty="0"/>
          </a:p>
        </p:txBody>
      </p:sp>
      <p:sp>
        <p:nvSpPr>
          <p:cNvPr id="2" name="Title 1">
            <a:extLst>
              <a:ext uri="{FF2B5EF4-FFF2-40B4-BE49-F238E27FC236}">
                <a16:creationId xmlns:a16="http://schemas.microsoft.com/office/drawing/2014/main" id="{5AA13CC5-EB58-47BA-A282-35E3BE414486}"/>
              </a:ext>
            </a:extLst>
          </p:cNvPr>
          <p:cNvSpPr>
            <a:spLocks noGrp="1"/>
          </p:cNvSpPr>
          <p:nvPr>
            <p:ph type="title"/>
          </p:nvPr>
        </p:nvSpPr>
        <p:spPr/>
        <p:txBody>
          <a:bodyPr/>
          <a:lstStyle/>
          <a:p>
            <a:r>
              <a:rPr lang="en-US" dirty="0"/>
              <a:t>Registration Considerations</a:t>
            </a:r>
          </a:p>
        </p:txBody>
      </p:sp>
      <p:sp>
        <p:nvSpPr>
          <p:cNvPr id="3" name="Content Placeholder 2">
            <a:extLst>
              <a:ext uri="{FF2B5EF4-FFF2-40B4-BE49-F238E27FC236}">
                <a16:creationId xmlns:a16="http://schemas.microsoft.com/office/drawing/2014/main" id="{D3BC1C7E-1108-47BD-A539-1666B6D04C9F}"/>
              </a:ext>
            </a:extLst>
          </p:cNvPr>
          <p:cNvSpPr>
            <a:spLocks noGrp="1"/>
          </p:cNvSpPr>
          <p:nvPr>
            <p:ph idx="1"/>
          </p:nvPr>
        </p:nvSpPr>
        <p:spPr>
          <a:xfrm>
            <a:off x="554509" y="1370090"/>
            <a:ext cx="7886700" cy="4985001"/>
          </a:xfrm>
        </p:spPr>
        <p:txBody>
          <a:bodyPr>
            <a:normAutofit fontScale="92500" lnSpcReduction="20000"/>
          </a:bodyPr>
          <a:lstStyle/>
          <a:p>
            <a:r>
              <a:rPr lang="en-US" dirty="0"/>
              <a:t>You may have a “Registration Hold” on your account that will prevent you from registering for classes until it is taken care of. </a:t>
            </a:r>
          </a:p>
          <a:p>
            <a:pPr lvl="1"/>
            <a:r>
              <a:rPr lang="en-US" dirty="0"/>
              <a:t>To check for holds, log into your MyUI, and click Home tab. Holds and contact information will be displayed under “Important Registration Information” in the appropriate session boxes.</a:t>
            </a:r>
          </a:p>
          <a:p>
            <a:pPr lvl="1"/>
            <a:r>
              <a:rPr lang="en-US" dirty="0"/>
              <a:t>A common hold for some new international students is EPE testing. You will not be able to register for classes until you complete an English Placement Exam during International Student Orientation Week. </a:t>
            </a:r>
          </a:p>
          <a:p>
            <a:r>
              <a:rPr lang="en-US" dirty="0"/>
              <a:t>You </a:t>
            </a:r>
            <a:r>
              <a:rPr lang="en-US" b="1" dirty="0"/>
              <a:t>MUST</a:t>
            </a:r>
            <a:r>
              <a:rPr lang="en-US" dirty="0"/>
              <a:t> email your DGS and advisor if you change your registration.</a:t>
            </a:r>
          </a:p>
          <a:p>
            <a:r>
              <a:rPr lang="en-US" dirty="0"/>
              <a:t>You can add/drop classes on MyUI with relative ease for the first 5 days (while being sure to stay in contact with your DGS and advisor throughout the process).</a:t>
            </a:r>
          </a:p>
          <a:p>
            <a:r>
              <a:rPr lang="en-US" dirty="0"/>
              <a:t>After the first 5 days, you will then use the more onerous </a:t>
            </a:r>
            <a:r>
              <a:rPr lang="en-US" dirty="0">
                <a:solidFill>
                  <a:srgbClr val="00558C"/>
                </a:solidFill>
                <a:hlinkClick r:id="rId2">
                  <a:extLst>
                    <a:ext uri="{A12FA001-AC4F-418D-AE19-62706E023703}">
                      <ahyp:hlinkClr xmlns:ahyp="http://schemas.microsoft.com/office/drawing/2018/hyperlinkcolor" val="tx"/>
                    </a:ext>
                  </a:extLst>
                </a:hlinkClick>
              </a:rPr>
              <a:t>Registration Changes</a:t>
            </a:r>
            <a:r>
              <a:rPr lang="en-US" dirty="0"/>
              <a:t> processes on MyUI, which requires multiple levels of permissions from faculty and staff. </a:t>
            </a:r>
          </a:p>
          <a:p>
            <a:r>
              <a:rPr lang="en-US" dirty="0"/>
              <a:t>There are late fees for adding and dropping classes after the 10</a:t>
            </a:r>
            <a:r>
              <a:rPr lang="en-US" baseline="30000" dirty="0"/>
              <a:t>th</a:t>
            </a:r>
            <a:r>
              <a:rPr lang="en-US" dirty="0"/>
              <a:t> day of classes. </a:t>
            </a:r>
          </a:p>
          <a:p>
            <a:endParaRPr lang="en-US" dirty="0"/>
          </a:p>
        </p:txBody>
      </p:sp>
      <p:pic>
        <p:nvPicPr>
          <p:cNvPr id="6" name="Picture 5">
            <a:extLst>
              <a:ext uri="{FF2B5EF4-FFF2-40B4-BE49-F238E27FC236}">
                <a16:creationId xmlns:a16="http://schemas.microsoft.com/office/drawing/2014/main" id="{F52998F3-8092-44CE-B1BC-3BEDFDC74B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45614" y="332314"/>
            <a:ext cx="944946" cy="944946"/>
          </a:xfrm>
          <a:prstGeom prst="rect">
            <a:avLst/>
          </a:prstGeom>
        </p:spPr>
      </p:pic>
    </p:spTree>
    <p:extLst>
      <p:ext uri="{BB962C8B-B14F-4D97-AF65-F5344CB8AC3E}">
        <p14:creationId xmlns:p14="http://schemas.microsoft.com/office/powerpoint/2010/main" val="280638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42A10C9-6DC0-47D7-A6C8-3BBE44EC10D5}"/>
              </a:ext>
              <a:ext uri="{C183D7F6-B498-43B3-948B-1728B52AA6E4}">
                <adec:decorative xmlns:adec="http://schemas.microsoft.com/office/drawing/2017/decorative" val="0"/>
              </a:ext>
            </a:extLst>
          </p:cNvPr>
          <p:cNvSpPr txBox="1"/>
          <p:nvPr/>
        </p:nvSpPr>
        <p:spPr>
          <a:xfrm>
            <a:off x="8708567" y="6496592"/>
            <a:ext cx="441146" cy="369332"/>
          </a:xfrm>
          <a:prstGeom prst="rect">
            <a:avLst/>
          </a:prstGeom>
          <a:noFill/>
        </p:spPr>
        <p:txBody>
          <a:bodyPr wrap="none" rtlCol="0">
            <a:spAutoFit/>
          </a:bodyPr>
          <a:lstStyle/>
          <a:p>
            <a:fld id="{B88594BE-C690-4ECE-9764-5F7727F6DE87}" type="slidenum">
              <a:rPr lang="en-US" smtClean="0"/>
              <a:t>21</a:t>
            </a:fld>
            <a:endParaRPr lang="en-US" dirty="0"/>
          </a:p>
        </p:txBody>
      </p:sp>
      <p:sp>
        <p:nvSpPr>
          <p:cNvPr id="2" name="Title 1">
            <a:extLst>
              <a:ext uri="{FF2B5EF4-FFF2-40B4-BE49-F238E27FC236}">
                <a16:creationId xmlns:a16="http://schemas.microsoft.com/office/drawing/2014/main" id="{00471E64-DB13-4A31-929D-D975E451DBF0}"/>
              </a:ext>
            </a:extLst>
          </p:cNvPr>
          <p:cNvSpPr>
            <a:spLocks noGrp="1"/>
          </p:cNvSpPr>
          <p:nvPr>
            <p:ph type="title"/>
          </p:nvPr>
        </p:nvSpPr>
        <p:spPr>
          <a:xfrm>
            <a:off x="528382" y="363644"/>
            <a:ext cx="7886700" cy="869089"/>
          </a:xfrm>
        </p:spPr>
        <p:txBody>
          <a:bodyPr/>
          <a:lstStyle/>
          <a:p>
            <a:r>
              <a:rPr lang="en-US" dirty="0"/>
              <a:t>Health and Dental Insurance</a:t>
            </a:r>
          </a:p>
        </p:txBody>
      </p:sp>
      <p:sp>
        <p:nvSpPr>
          <p:cNvPr id="3" name="Content Placeholder 2">
            <a:extLst>
              <a:ext uri="{FF2B5EF4-FFF2-40B4-BE49-F238E27FC236}">
                <a16:creationId xmlns:a16="http://schemas.microsoft.com/office/drawing/2014/main" id="{17C14655-906B-4965-8E08-203BB84D2F38}"/>
              </a:ext>
            </a:extLst>
          </p:cNvPr>
          <p:cNvSpPr>
            <a:spLocks noGrp="1"/>
          </p:cNvSpPr>
          <p:nvPr>
            <p:ph idx="1"/>
          </p:nvPr>
        </p:nvSpPr>
        <p:spPr>
          <a:xfrm>
            <a:off x="289711" y="1304303"/>
            <a:ext cx="4526733" cy="4889328"/>
          </a:xfrm>
          <a:ln w="19050">
            <a:solidFill>
              <a:schemeClr val="bg1">
                <a:lumMod val="50000"/>
              </a:schemeClr>
            </a:solidFill>
            <a:prstDash val="sysDot"/>
          </a:ln>
        </p:spPr>
        <p:txBody>
          <a:bodyPr>
            <a:normAutofit fontScale="85000" lnSpcReduction="20000"/>
          </a:bodyPr>
          <a:lstStyle/>
          <a:p>
            <a:pPr marL="0" indent="0">
              <a:buNone/>
            </a:pPr>
            <a:r>
              <a:rPr lang="en-US" sz="2200" b="1" dirty="0">
                <a:highlight>
                  <a:srgbClr val="FFCD00"/>
                </a:highlight>
              </a:rPr>
              <a:t>Health Insurance</a:t>
            </a:r>
            <a:endParaRPr lang="en-US" sz="2200" dirty="0"/>
          </a:p>
          <a:p>
            <a:r>
              <a:rPr lang="en-US" sz="2000" dirty="0"/>
              <a:t>If enrolling in a UI health insurance plan, students have the choice of either SHIP or GradCare. They are both excellent comprehensive health plans, but there are a couple key </a:t>
            </a:r>
            <a:r>
              <a:rPr lang="en-US" sz="2000" dirty="0">
                <a:hlinkClick r:id="rId2"/>
              </a:rPr>
              <a:t>coverage differences</a:t>
            </a:r>
            <a:r>
              <a:rPr lang="en-US" sz="2000" dirty="0"/>
              <a:t>. </a:t>
            </a:r>
          </a:p>
          <a:p>
            <a:pPr lvl="1"/>
            <a:r>
              <a:rPr lang="en-US" dirty="0"/>
              <a:t>SHIP allows for coverage anywhere (worldwide)</a:t>
            </a:r>
          </a:p>
          <a:p>
            <a:pPr lvl="1"/>
            <a:r>
              <a:rPr lang="en-US" dirty="0"/>
              <a:t>UIGradCare members must seek care at UIHC or Student Health Clinic. There are a couple exceptions to this, but GradCare is much more restrictive in terms of the provider network. </a:t>
            </a:r>
          </a:p>
          <a:p>
            <a:r>
              <a:rPr lang="en-US" sz="2000" dirty="0"/>
              <a:t>Additionally, you should also review the different </a:t>
            </a:r>
            <a:r>
              <a:rPr lang="en-US" sz="2000" dirty="0">
                <a:solidFill>
                  <a:srgbClr val="00558C"/>
                </a:solidFill>
                <a:hlinkClick r:id="rId3">
                  <a:extLst>
                    <a:ext uri="{A12FA001-AC4F-418D-AE19-62706E023703}">
                      <ahyp:hlinkClr xmlns:ahyp="http://schemas.microsoft.com/office/drawing/2018/hyperlinkcolor" val="tx"/>
                    </a:ext>
                  </a:extLst>
                </a:hlinkClick>
              </a:rPr>
              <a:t>payment rates</a:t>
            </a:r>
            <a:r>
              <a:rPr lang="en-US" sz="2000" dirty="0">
                <a:solidFill>
                  <a:srgbClr val="00558C"/>
                </a:solidFill>
              </a:rPr>
              <a:t> </a:t>
            </a:r>
            <a:r>
              <a:rPr lang="en-US" sz="2000" dirty="0"/>
              <a:t>of the two plans to determine which is best for you.</a:t>
            </a:r>
          </a:p>
          <a:p>
            <a:r>
              <a:rPr lang="en-US" sz="2000" dirty="0"/>
              <a:t>R</a:t>
            </a:r>
            <a:r>
              <a:rPr lang="en-US" sz="2000" b="0" i="0" u="none" strike="noStrike" baseline="0" dirty="0"/>
              <a:t>eview the health insurance options and </a:t>
            </a:r>
            <a:r>
              <a:rPr lang="en-US" sz="2000" b="1" i="0" u="sng" strike="noStrike" baseline="0" dirty="0"/>
              <a:t>enroll</a:t>
            </a:r>
            <a:r>
              <a:rPr lang="en-US" sz="2000" b="0" i="0" u="none" strike="noStrike" baseline="0" dirty="0"/>
              <a:t> via </a:t>
            </a:r>
            <a:r>
              <a:rPr lang="en-US" sz="2000" b="0" i="0" strike="noStrike" baseline="0" dirty="0"/>
              <a:t>this this </a:t>
            </a:r>
            <a:r>
              <a:rPr lang="en-US" sz="2000" b="0" i="0" strike="noStrike" baseline="0" dirty="0">
                <a:hlinkClick r:id="rId4"/>
              </a:rPr>
              <a:t>Student Insurance link </a:t>
            </a:r>
            <a:r>
              <a:rPr lang="en-US" sz="2000" b="0" i="0" strike="noStrike" baseline="0" dirty="0"/>
              <a:t>on MyUI. </a:t>
            </a:r>
          </a:p>
          <a:p>
            <a:pPr lvl="1"/>
            <a:r>
              <a:rPr lang="en-US" b="1" dirty="0"/>
              <a:t>If not enrolling in a UI insurance plan</a:t>
            </a:r>
            <a:r>
              <a:rPr lang="en-US" dirty="0"/>
              <a:t>, use the above link to submit proof of existing insurance plan</a:t>
            </a:r>
            <a:endParaRPr lang="en-US" b="0" i="0" strike="noStrike" baseline="0" dirty="0"/>
          </a:p>
        </p:txBody>
      </p:sp>
      <p:sp>
        <p:nvSpPr>
          <p:cNvPr id="5" name="Content Placeholder 2">
            <a:extLst>
              <a:ext uri="{FF2B5EF4-FFF2-40B4-BE49-F238E27FC236}">
                <a16:creationId xmlns:a16="http://schemas.microsoft.com/office/drawing/2014/main" id="{B5D66234-FFD0-464F-B0D6-8E897070DFC4}"/>
              </a:ext>
            </a:extLst>
          </p:cNvPr>
          <p:cNvSpPr txBox="1">
            <a:spLocks/>
          </p:cNvSpPr>
          <p:nvPr/>
        </p:nvSpPr>
        <p:spPr>
          <a:xfrm>
            <a:off x="4981304" y="1304308"/>
            <a:ext cx="4005942" cy="2159726"/>
          </a:xfrm>
          <a:prstGeom prst="rect">
            <a:avLst/>
          </a:prstGeom>
          <a:ln w="19050">
            <a:solidFill>
              <a:schemeClr val="bg1">
                <a:lumMod val="50000"/>
              </a:schemeClr>
            </a:solidFill>
            <a:prstDash val="sysDot"/>
          </a:ln>
        </p:spPr>
        <p:txBody>
          <a:bodyPr vert="horz" lIns="91440" tIns="45720" rIns="91440" bIns="45720" rtlCol="0">
            <a:noAutofit/>
          </a:bodyPr>
          <a:lstStyle>
            <a:lvl1pPr marL="171450" indent="-171450" algn="l" defTabSz="685800" rtl="0" eaLnBrk="1" latinLnBrk="0" hangingPunct="1">
              <a:lnSpc>
                <a:spcPct val="100000"/>
              </a:lnSpc>
              <a:spcBef>
                <a:spcPts val="750"/>
              </a:spcBef>
              <a:buSzPct val="95000"/>
              <a:buFontTx/>
              <a:buBlip>
                <a:blip r:embed="rId5"/>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900" b="1" dirty="0">
                <a:highlight>
                  <a:srgbClr val="FFCD00"/>
                </a:highlight>
              </a:rPr>
              <a:t>Dental Insurance</a:t>
            </a:r>
          </a:p>
          <a:p>
            <a:r>
              <a:rPr lang="en-US" sz="1700" dirty="0"/>
              <a:t>The </a:t>
            </a:r>
            <a:r>
              <a:rPr lang="en-US" sz="1700" dirty="0">
                <a:hlinkClick r:id="rId6"/>
              </a:rPr>
              <a:t>Dental</a:t>
            </a:r>
            <a:r>
              <a:rPr lang="en-US" sz="1700" dirty="0"/>
              <a:t> plan is optional and students must elect dental coverage in their enrollment form.</a:t>
            </a:r>
          </a:p>
          <a:p>
            <a:r>
              <a:rPr lang="en-US" sz="1700" dirty="0"/>
              <a:t>Dental Insurance is not included with UIGradCare or SHIP - you must enroll separately for an additional </a:t>
            </a:r>
            <a:r>
              <a:rPr lang="en-US" sz="1700" dirty="0">
                <a:hlinkClick r:id="rId7"/>
              </a:rPr>
              <a:t>cost</a:t>
            </a:r>
            <a:r>
              <a:rPr lang="en-US" sz="1700" dirty="0"/>
              <a:t>. </a:t>
            </a:r>
          </a:p>
        </p:txBody>
      </p:sp>
      <p:sp>
        <p:nvSpPr>
          <p:cNvPr id="8" name="Content Placeholder 2">
            <a:extLst>
              <a:ext uri="{FF2B5EF4-FFF2-40B4-BE49-F238E27FC236}">
                <a16:creationId xmlns:a16="http://schemas.microsoft.com/office/drawing/2014/main" id="{43D987D2-18CD-4A44-B17E-2661F9C97D91}"/>
              </a:ext>
            </a:extLst>
          </p:cNvPr>
          <p:cNvSpPr txBox="1">
            <a:spLocks/>
          </p:cNvSpPr>
          <p:nvPr/>
        </p:nvSpPr>
        <p:spPr>
          <a:xfrm>
            <a:off x="4981303" y="3551475"/>
            <a:ext cx="4005941" cy="1435156"/>
          </a:xfrm>
          <a:prstGeom prst="rect">
            <a:avLst/>
          </a:prstGeom>
          <a:ln w="19050">
            <a:solidFill>
              <a:schemeClr val="bg1">
                <a:lumMod val="50000"/>
              </a:schemeClr>
            </a:solidFill>
            <a:prstDash val="sysDot"/>
          </a:ln>
        </p:spPr>
        <p:txBody>
          <a:bodyPr vert="horz" lIns="91440" tIns="45720" rIns="91440" bIns="45720" rtlCol="0">
            <a:noAutofit/>
          </a:bodyPr>
          <a:lstStyle>
            <a:lvl1pPr marL="171450" indent="-171450" algn="l" defTabSz="685800" rtl="0" eaLnBrk="1" latinLnBrk="0" hangingPunct="1">
              <a:lnSpc>
                <a:spcPct val="100000"/>
              </a:lnSpc>
              <a:spcBef>
                <a:spcPts val="750"/>
              </a:spcBef>
              <a:buSzPct val="95000"/>
              <a:buFontTx/>
              <a:buBlip>
                <a:blip r:embed="rId5"/>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algn="l" rtl="0">
              <a:spcBef>
                <a:spcPts val="0"/>
              </a:spcBef>
            </a:pPr>
            <a:r>
              <a:rPr lang="en-US" sz="1700" b="1" dirty="0"/>
              <a:t>Even with insurance, many procedures and prescription drugs require additional fees.</a:t>
            </a:r>
            <a:r>
              <a:rPr lang="en-US" sz="1700" dirty="0"/>
              <a:t> Review plan coverage/details for </a:t>
            </a:r>
            <a:r>
              <a:rPr lang="en-US" sz="1700" dirty="0">
                <a:solidFill>
                  <a:srgbClr val="00558C"/>
                </a:solidFill>
                <a:hlinkClick r:id="rId8">
                  <a:extLst>
                    <a:ext uri="{A12FA001-AC4F-418D-AE19-62706E023703}">
                      <ahyp:hlinkClr xmlns:ahyp="http://schemas.microsoft.com/office/drawing/2018/hyperlinkcolor" val="tx"/>
                    </a:ext>
                  </a:extLst>
                </a:hlinkClick>
              </a:rPr>
              <a:t>SHIP</a:t>
            </a:r>
            <a:r>
              <a:rPr lang="en-US" sz="1700" dirty="0"/>
              <a:t>, </a:t>
            </a:r>
            <a:r>
              <a:rPr lang="en-US" sz="1700" dirty="0">
                <a:solidFill>
                  <a:srgbClr val="00558C"/>
                </a:solidFill>
                <a:hlinkClick r:id="rId9">
                  <a:extLst>
                    <a:ext uri="{A12FA001-AC4F-418D-AE19-62706E023703}">
                      <ahyp:hlinkClr xmlns:ahyp="http://schemas.microsoft.com/office/drawing/2018/hyperlinkcolor" val="tx"/>
                    </a:ext>
                  </a:extLst>
                </a:hlinkClick>
              </a:rPr>
              <a:t>GradCare</a:t>
            </a:r>
            <a:r>
              <a:rPr lang="en-US" sz="1700" dirty="0"/>
              <a:t>, and </a:t>
            </a:r>
            <a:r>
              <a:rPr lang="en-US" sz="1700" dirty="0">
                <a:solidFill>
                  <a:srgbClr val="00558C"/>
                </a:solidFill>
                <a:hlinkClick r:id="rId10">
                  <a:extLst>
                    <a:ext uri="{A12FA001-AC4F-418D-AE19-62706E023703}">
                      <ahyp:hlinkClr xmlns:ahyp="http://schemas.microsoft.com/office/drawing/2018/hyperlinkcolor" val="tx"/>
                    </a:ext>
                  </a:extLst>
                </a:hlinkClick>
              </a:rPr>
              <a:t>Dental</a:t>
            </a:r>
            <a:r>
              <a:rPr lang="en-US" sz="1700" dirty="0"/>
              <a:t> for more information. </a:t>
            </a:r>
          </a:p>
        </p:txBody>
      </p:sp>
      <p:sp>
        <p:nvSpPr>
          <p:cNvPr id="7" name="Content Placeholder 2">
            <a:extLst>
              <a:ext uri="{FF2B5EF4-FFF2-40B4-BE49-F238E27FC236}">
                <a16:creationId xmlns:a16="http://schemas.microsoft.com/office/drawing/2014/main" id="{2B6F6974-FA1D-4069-9804-D75463647C02}"/>
              </a:ext>
            </a:extLst>
          </p:cNvPr>
          <p:cNvSpPr txBox="1">
            <a:spLocks/>
          </p:cNvSpPr>
          <p:nvPr/>
        </p:nvSpPr>
        <p:spPr>
          <a:xfrm>
            <a:off x="4981305" y="5099833"/>
            <a:ext cx="4005941" cy="1087937"/>
          </a:xfrm>
          <a:prstGeom prst="rect">
            <a:avLst/>
          </a:prstGeom>
          <a:ln w="19050">
            <a:solidFill>
              <a:schemeClr val="bg1">
                <a:lumMod val="50000"/>
              </a:schemeClr>
            </a:solidFill>
            <a:prstDash val="sysDot"/>
          </a:ln>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buSzPct val="95000"/>
              <a:buFontTx/>
              <a:buBlip>
                <a:blip r:embed="rId5"/>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R="0" algn="l" rtl="0">
              <a:spcBef>
                <a:spcPts val="0"/>
              </a:spcBef>
            </a:pPr>
            <a:r>
              <a:rPr lang="en-US" sz="1700" b="0" i="0" strike="noStrike" baseline="0" dirty="0"/>
              <a:t>More information can be found on the </a:t>
            </a:r>
            <a:r>
              <a:rPr lang="en-US" sz="1700" dirty="0">
                <a:hlinkClick r:id="rId11"/>
              </a:rPr>
              <a:t>UI Human Resources Website</a:t>
            </a:r>
            <a:endParaRPr lang="en-US" sz="1700" b="0" i="0" strike="noStrike" baseline="0" dirty="0"/>
          </a:p>
          <a:p>
            <a:pPr marR="0" algn="l" rtl="0">
              <a:spcBef>
                <a:spcPts val="0"/>
              </a:spcBef>
            </a:pPr>
            <a:r>
              <a:rPr lang="en-US" altLang="ja-JP" sz="1700" b="1" u="none" dirty="0"/>
              <a:t>Questions? Contact: </a:t>
            </a:r>
          </a:p>
          <a:p>
            <a:pPr marL="0" marR="0" indent="0" algn="l" rtl="0">
              <a:spcBef>
                <a:spcPts val="0"/>
              </a:spcBef>
              <a:buNone/>
            </a:pPr>
            <a:r>
              <a:rPr lang="en-US" altLang="ja-JP" sz="1700" b="1" u="sng" dirty="0">
                <a:solidFill>
                  <a:schemeClr val="bg1"/>
                </a:solidFill>
                <a:hlinkClick r:id="rId12">
                  <a:extLst>
                    <a:ext uri="{A12FA001-AC4F-418D-AE19-62706E023703}">
                      <ahyp:hlinkClr xmlns:ahyp="http://schemas.microsoft.com/office/drawing/2018/hyperlinkcolor" val="tx"/>
                    </a:ext>
                  </a:extLst>
                </a:hlinkClick>
              </a:rPr>
              <a:t>   </a:t>
            </a:r>
            <a:r>
              <a:rPr lang="en-US" altLang="ja-JP" sz="1700" b="1" u="none" dirty="0">
                <a:solidFill>
                  <a:srgbClr val="00558C"/>
                </a:solidFill>
                <a:hlinkClick r:id="rId12">
                  <a:extLst>
                    <a:ext uri="{A12FA001-AC4F-418D-AE19-62706E023703}">
                      <ahyp:hlinkClr xmlns:ahyp="http://schemas.microsoft.com/office/drawing/2018/hyperlinkcolor" val="tx"/>
                    </a:ext>
                  </a:extLst>
                </a:hlinkClick>
              </a:rPr>
              <a:t>benefits-students@uiowa.edu</a:t>
            </a:r>
            <a:r>
              <a:rPr lang="en-US" altLang="ja-JP" sz="1700" b="1" u="none" dirty="0"/>
              <a:t> </a:t>
            </a:r>
            <a:endParaRPr lang="en-US" sz="1700" b="1" dirty="0"/>
          </a:p>
        </p:txBody>
      </p:sp>
      <p:pic>
        <p:nvPicPr>
          <p:cNvPr id="6" name="Picture 5">
            <a:extLst>
              <a:ext uri="{FF2B5EF4-FFF2-40B4-BE49-F238E27FC236}">
                <a16:creationId xmlns:a16="http://schemas.microsoft.com/office/drawing/2014/main" id="{FF2200BD-E377-4F76-9286-684C5D1A8395}"/>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7507420" y="174200"/>
            <a:ext cx="952324" cy="952324"/>
          </a:xfrm>
          <a:prstGeom prst="rect">
            <a:avLst/>
          </a:prstGeom>
        </p:spPr>
      </p:pic>
    </p:spTree>
    <p:extLst>
      <p:ext uri="{BB962C8B-B14F-4D97-AF65-F5344CB8AC3E}">
        <p14:creationId xmlns:p14="http://schemas.microsoft.com/office/powerpoint/2010/main" val="340439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E9C8-DC58-4F72-876F-17928A813722}"/>
              </a:ext>
              <a:ext uri="{C183D7F6-B498-43B3-948B-1728B52AA6E4}">
                <adec:decorative xmlns:adec="http://schemas.microsoft.com/office/drawing/2017/decorative" val="0"/>
              </a:ext>
            </a:extLst>
          </p:cNvPr>
          <p:cNvSpPr txBox="1"/>
          <p:nvPr/>
        </p:nvSpPr>
        <p:spPr>
          <a:xfrm>
            <a:off x="8702854" y="6473228"/>
            <a:ext cx="441146" cy="369332"/>
          </a:xfrm>
          <a:prstGeom prst="rect">
            <a:avLst/>
          </a:prstGeom>
          <a:noFill/>
        </p:spPr>
        <p:txBody>
          <a:bodyPr wrap="none" rtlCol="0">
            <a:spAutoFit/>
          </a:bodyPr>
          <a:lstStyle/>
          <a:p>
            <a:fld id="{E9ECE0B8-6E53-409F-A9CB-8293C156A5EE}" type="slidenum">
              <a:rPr lang="en-US" smtClean="0"/>
              <a:t>22</a:t>
            </a:fld>
            <a:endParaRPr lang="en-US" dirty="0"/>
          </a:p>
        </p:txBody>
      </p:sp>
      <p:sp>
        <p:nvSpPr>
          <p:cNvPr id="2" name="Title 1">
            <a:extLst>
              <a:ext uri="{FF2B5EF4-FFF2-40B4-BE49-F238E27FC236}">
                <a16:creationId xmlns:a16="http://schemas.microsoft.com/office/drawing/2014/main" id="{CA2B6C00-C3F8-4A2D-BAB4-D8B899B2C2D1}"/>
              </a:ext>
            </a:extLst>
          </p:cNvPr>
          <p:cNvSpPr>
            <a:spLocks noGrp="1"/>
          </p:cNvSpPr>
          <p:nvPr>
            <p:ph type="title"/>
          </p:nvPr>
        </p:nvSpPr>
        <p:spPr>
          <a:xfrm>
            <a:off x="190123" y="481552"/>
            <a:ext cx="5595041" cy="869089"/>
          </a:xfrm>
        </p:spPr>
        <p:txBody>
          <a:bodyPr>
            <a:normAutofit/>
          </a:bodyPr>
          <a:lstStyle/>
          <a:p>
            <a:r>
              <a:rPr lang="en-US" sz="3200" dirty="0"/>
              <a:t>Individuals with Disabilities </a:t>
            </a:r>
          </a:p>
        </p:txBody>
      </p:sp>
      <p:sp>
        <p:nvSpPr>
          <p:cNvPr id="3" name="Content Placeholder 2">
            <a:extLst>
              <a:ext uri="{FF2B5EF4-FFF2-40B4-BE49-F238E27FC236}">
                <a16:creationId xmlns:a16="http://schemas.microsoft.com/office/drawing/2014/main" id="{3CA8C45E-B050-4051-A1C1-651E5F7D131E}"/>
              </a:ext>
            </a:extLst>
          </p:cNvPr>
          <p:cNvSpPr>
            <a:spLocks noGrp="1"/>
          </p:cNvSpPr>
          <p:nvPr>
            <p:ph idx="1"/>
          </p:nvPr>
        </p:nvSpPr>
        <p:spPr>
          <a:xfrm>
            <a:off x="226337" y="1444844"/>
            <a:ext cx="8718487" cy="4847314"/>
          </a:xfrm>
        </p:spPr>
        <p:txBody>
          <a:bodyPr>
            <a:normAutofit fontScale="85000" lnSpcReduction="20000"/>
          </a:bodyPr>
          <a:lstStyle/>
          <a:p>
            <a:r>
              <a:rPr lang="en-US" dirty="0"/>
              <a:t>If you have a disability, you have a right to reasonable accommodations. </a:t>
            </a:r>
          </a:p>
          <a:p>
            <a:r>
              <a:rPr lang="en-US" dirty="0"/>
              <a:t>Begin the process of documenting your accommodation needs over the summer, ideally before you even arrive in Iowa City.  </a:t>
            </a:r>
          </a:p>
          <a:p>
            <a:pPr lvl="1"/>
            <a:r>
              <a:rPr lang="en-US" dirty="0"/>
              <a:t>For your activities as a </a:t>
            </a:r>
            <a:r>
              <a:rPr lang="en-US" b="1" dirty="0"/>
              <a:t>Student</a:t>
            </a:r>
            <a:r>
              <a:rPr lang="en-US" dirty="0"/>
              <a:t> (taking classes and other aspects related to your studies), work with Student Disability Services (</a:t>
            </a:r>
            <a:r>
              <a:rPr lang="en-US" dirty="0">
                <a:hlinkClick r:id="rId2"/>
              </a:rPr>
              <a:t>SDS</a:t>
            </a:r>
            <a:r>
              <a:rPr lang="en-US" dirty="0"/>
              <a:t>).</a:t>
            </a:r>
          </a:p>
          <a:p>
            <a:pPr lvl="1"/>
            <a:r>
              <a:rPr lang="en-US" dirty="0"/>
              <a:t>For your activities as a </a:t>
            </a:r>
            <a:r>
              <a:rPr lang="en-US" b="1" dirty="0"/>
              <a:t>Teaching Assistant/Employee</a:t>
            </a:r>
            <a:r>
              <a:rPr lang="en-US" dirty="0"/>
              <a:t>, work with Faculty and Staff Disability Services (</a:t>
            </a:r>
            <a:r>
              <a:rPr lang="en-US" dirty="0">
                <a:hlinkClick r:id="rId3"/>
              </a:rPr>
              <a:t>FSDS</a:t>
            </a:r>
            <a:r>
              <a:rPr lang="en-US" dirty="0"/>
              <a:t>) (depending on your disability, you may need to work with both offices). </a:t>
            </a:r>
          </a:p>
          <a:p>
            <a:pPr lvl="1"/>
            <a:r>
              <a:rPr lang="en-US" dirty="0"/>
              <a:t>Both of these units may ask for some details/documentation, but your personal medical information will not be provided to me, your supervisor, or professors. </a:t>
            </a:r>
          </a:p>
          <a:p>
            <a:r>
              <a:rPr lang="en-US" dirty="0"/>
              <a:t>It is important to have your accommodations officially established with SDS and FSDS- this is for your benefit! Instructors/Supervisors are not required to provide accommodations until you have worked with SDS and/or FSDS. </a:t>
            </a:r>
          </a:p>
          <a:p>
            <a:r>
              <a:rPr lang="en-US" dirty="0"/>
              <a:t>We as a department do not have any right to your personal health details- if you need an accommodation, your professors and supervisors only need to know WHAT the accommodation is; we do not need to know WHY you need the accommodation (including your diagnosis or nature of your disability).</a:t>
            </a:r>
            <a:endParaRPr lang="en-US" sz="400" b="1" dirty="0"/>
          </a:p>
          <a:p>
            <a:r>
              <a:rPr lang="en-US" dirty="0"/>
              <a:t>You can find common examples of reasonable accommodations on </a:t>
            </a:r>
            <a:r>
              <a:rPr lang="en-US" dirty="0">
                <a:hlinkClick r:id="rId4"/>
              </a:rPr>
              <a:t>SDS’s website</a:t>
            </a:r>
            <a:r>
              <a:rPr lang="en-US" dirty="0"/>
              <a:t> and also on this </a:t>
            </a:r>
            <a:r>
              <a:rPr lang="en-US" dirty="0">
                <a:hlinkClick r:id="rId5"/>
              </a:rPr>
              <a:t>Job Accommodation Network website</a:t>
            </a:r>
            <a:r>
              <a:rPr lang="en-US" dirty="0"/>
              <a:t>. </a:t>
            </a:r>
          </a:p>
          <a:p>
            <a:r>
              <a:rPr lang="en-US" b="1" dirty="0"/>
              <a:t>Questions? Contact </a:t>
            </a:r>
            <a:r>
              <a:rPr lang="en-US" b="1" dirty="0">
                <a:hlinkClick r:id="rId6"/>
              </a:rPr>
              <a:t>sds-info@uiowa.edu</a:t>
            </a:r>
            <a:r>
              <a:rPr lang="en-US" b="1" dirty="0"/>
              <a:t> and/or </a:t>
            </a:r>
            <a:r>
              <a:rPr lang="en-US" b="1" dirty="0">
                <a:hlinkClick r:id="rId7"/>
              </a:rPr>
              <a:t>fsds@uiowa.edu</a:t>
            </a:r>
            <a:r>
              <a:rPr lang="en-US" b="1" dirty="0"/>
              <a:t> </a:t>
            </a:r>
          </a:p>
        </p:txBody>
      </p:sp>
      <p:pic>
        <p:nvPicPr>
          <p:cNvPr id="7" name="Picture 6">
            <a:extLst>
              <a:ext uri="{FF2B5EF4-FFF2-40B4-BE49-F238E27FC236}">
                <a16:creationId xmlns:a16="http://schemas.microsoft.com/office/drawing/2014/main" id="{D9E7EB4C-5E5B-44AD-9EC8-591947FB8CF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721789" y="329823"/>
            <a:ext cx="932506" cy="932506"/>
          </a:xfrm>
          <a:prstGeom prst="rect">
            <a:avLst/>
          </a:prstGeom>
        </p:spPr>
      </p:pic>
      <p:pic>
        <p:nvPicPr>
          <p:cNvPr id="9" name="Picture 8">
            <a:extLst>
              <a:ext uri="{FF2B5EF4-FFF2-40B4-BE49-F238E27FC236}">
                <a16:creationId xmlns:a16="http://schemas.microsoft.com/office/drawing/2014/main" id="{14216370-572A-44F8-91BF-75F08DFE4F6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796314" y="329823"/>
            <a:ext cx="932506" cy="932506"/>
          </a:xfrm>
          <a:prstGeom prst="rect">
            <a:avLst/>
          </a:prstGeom>
        </p:spPr>
      </p:pic>
      <p:pic>
        <p:nvPicPr>
          <p:cNvPr id="13" name="Picture 12">
            <a:extLst>
              <a:ext uri="{FF2B5EF4-FFF2-40B4-BE49-F238E27FC236}">
                <a16:creationId xmlns:a16="http://schemas.microsoft.com/office/drawing/2014/main" id="{E1A9AD08-A1F3-4F23-8F46-372E0D6EF4EA}"/>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870839" y="329823"/>
            <a:ext cx="932506" cy="932506"/>
          </a:xfrm>
          <a:prstGeom prst="rect">
            <a:avLst/>
          </a:prstGeom>
        </p:spPr>
      </p:pic>
    </p:spTree>
    <p:extLst>
      <p:ext uri="{BB962C8B-B14F-4D97-AF65-F5344CB8AC3E}">
        <p14:creationId xmlns:p14="http://schemas.microsoft.com/office/powerpoint/2010/main" val="402728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0E00BE-B01B-417D-9A96-C95D5E37E8B2}"/>
              </a:ext>
              <a:ext uri="{C183D7F6-B498-43B3-948B-1728B52AA6E4}">
                <adec:decorative xmlns:adec="http://schemas.microsoft.com/office/drawing/2017/decorative" val="0"/>
              </a:ext>
            </a:extLst>
          </p:cNvPr>
          <p:cNvSpPr txBox="1"/>
          <p:nvPr/>
        </p:nvSpPr>
        <p:spPr>
          <a:xfrm>
            <a:off x="8702854" y="6487885"/>
            <a:ext cx="441146" cy="369332"/>
          </a:xfrm>
          <a:prstGeom prst="rect">
            <a:avLst/>
          </a:prstGeom>
          <a:noFill/>
        </p:spPr>
        <p:txBody>
          <a:bodyPr wrap="none" rtlCol="0">
            <a:spAutoFit/>
          </a:bodyPr>
          <a:lstStyle/>
          <a:p>
            <a:fld id="{DD40EA6F-751B-40A1-9D22-218067A1A33B}" type="slidenum">
              <a:rPr lang="en-US" smtClean="0"/>
              <a:t>23</a:t>
            </a:fld>
            <a:endParaRPr lang="en-US" dirty="0"/>
          </a:p>
        </p:txBody>
      </p:sp>
      <p:sp>
        <p:nvSpPr>
          <p:cNvPr id="2" name="Title 1">
            <a:extLst>
              <a:ext uri="{FF2B5EF4-FFF2-40B4-BE49-F238E27FC236}">
                <a16:creationId xmlns:a16="http://schemas.microsoft.com/office/drawing/2014/main" id="{4A44BDD0-093E-41FA-BD97-B14279AAC6C0}"/>
              </a:ext>
            </a:extLst>
          </p:cNvPr>
          <p:cNvSpPr>
            <a:spLocks noGrp="1"/>
          </p:cNvSpPr>
          <p:nvPr>
            <p:ph type="title"/>
          </p:nvPr>
        </p:nvSpPr>
        <p:spPr>
          <a:xfrm>
            <a:off x="452847" y="213398"/>
            <a:ext cx="6843356" cy="1109329"/>
          </a:xfrm>
        </p:spPr>
        <p:txBody>
          <a:bodyPr>
            <a:normAutofit/>
          </a:bodyPr>
          <a:lstStyle/>
          <a:p>
            <a:pPr marL="0" indent="0">
              <a:buNone/>
            </a:pPr>
            <a:r>
              <a:rPr lang="en-US" dirty="0"/>
              <a:t>Kognito Suicide Prevention Program </a:t>
            </a:r>
            <a:r>
              <a:rPr lang="en-US" sz="1800" b="0" dirty="0"/>
              <a:t>(optional, but recommended!) </a:t>
            </a:r>
          </a:p>
        </p:txBody>
      </p:sp>
      <p:sp>
        <p:nvSpPr>
          <p:cNvPr id="3" name="Content Placeholder 2">
            <a:extLst>
              <a:ext uri="{FF2B5EF4-FFF2-40B4-BE49-F238E27FC236}">
                <a16:creationId xmlns:a16="http://schemas.microsoft.com/office/drawing/2014/main" id="{F18F6E96-D256-44F3-93DF-B0EBC428CC70}"/>
              </a:ext>
            </a:extLst>
          </p:cNvPr>
          <p:cNvSpPr>
            <a:spLocks noGrp="1"/>
          </p:cNvSpPr>
          <p:nvPr>
            <p:ph idx="1"/>
          </p:nvPr>
        </p:nvSpPr>
        <p:spPr>
          <a:xfrm>
            <a:off x="391886" y="1530729"/>
            <a:ext cx="8180187" cy="4643648"/>
          </a:xfrm>
        </p:spPr>
        <p:txBody>
          <a:bodyPr>
            <a:normAutofit lnSpcReduction="10000"/>
          </a:bodyPr>
          <a:lstStyle/>
          <a:p>
            <a:r>
              <a:rPr lang="en-US" dirty="0"/>
              <a:t>People in distress often turn to those they know rather than seek professional help. Kognito training will give you the tools to start the conversation and make a difference. Join us in preventing suicide among fellow Hawks.</a:t>
            </a:r>
          </a:p>
          <a:p>
            <a:r>
              <a:rPr lang="en-US" dirty="0"/>
              <a:t>Kognito is an online, interactive role-play simulation program for students, faculty, and staff that builds awareness, knowledge and skills about mental health and suicide prevention. It prepares users to lead real-life conversations with fellow students and colleagues who are in distress and how to connect them with the support they need. </a:t>
            </a:r>
          </a:p>
          <a:p>
            <a:r>
              <a:rPr lang="en-US" dirty="0"/>
              <a:t>Learn more about this training on the </a:t>
            </a:r>
            <a:r>
              <a:rPr lang="en-US" dirty="0">
                <a:hlinkClick r:id="rId2"/>
              </a:rPr>
              <a:t>UI Counseling website</a:t>
            </a:r>
            <a:r>
              <a:rPr lang="en-US" dirty="0"/>
              <a:t>. </a:t>
            </a:r>
          </a:p>
          <a:p>
            <a:r>
              <a:rPr lang="en-US" dirty="0"/>
              <a:t>Click on this </a:t>
            </a:r>
            <a:r>
              <a:rPr lang="en-US" dirty="0">
                <a:hlinkClick r:id="rId3"/>
              </a:rPr>
              <a:t>Suicide Prevention link</a:t>
            </a:r>
            <a:r>
              <a:rPr lang="en-US" dirty="0"/>
              <a:t> to enroll in the course and start taking the training. </a:t>
            </a:r>
          </a:p>
          <a:p>
            <a:r>
              <a:rPr lang="en-US" b="1" dirty="0"/>
              <a:t>Questions? Contact: </a:t>
            </a:r>
            <a:r>
              <a:rPr lang="en-US" b="1" dirty="0">
                <a:hlinkClick r:id="rId4"/>
              </a:rPr>
              <a:t>ucs@uiowa.edu</a:t>
            </a:r>
            <a:r>
              <a:rPr lang="en-US" b="1" dirty="0"/>
              <a:t> </a:t>
            </a:r>
          </a:p>
        </p:txBody>
      </p:sp>
      <p:pic>
        <p:nvPicPr>
          <p:cNvPr id="7" name="Picture 6">
            <a:extLst>
              <a:ext uri="{FF2B5EF4-FFF2-40B4-BE49-F238E27FC236}">
                <a16:creationId xmlns:a16="http://schemas.microsoft.com/office/drawing/2014/main" id="{C7680838-DE9E-4931-81F0-C0FF7346A34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96202" y="130128"/>
            <a:ext cx="1275871" cy="1275871"/>
          </a:xfrm>
          <a:prstGeom prst="rect">
            <a:avLst/>
          </a:prstGeom>
        </p:spPr>
      </p:pic>
    </p:spTree>
    <p:extLst>
      <p:ext uri="{BB962C8B-B14F-4D97-AF65-F5344CB8AC3E}">
        <p14:creationId xmlns:p14="http://schemas.microsoft.com/office/powerpoint/2010/main" val="235839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DA920-EC59-4D09-94DD-5A47AF56A320}"/>
              </a:ext>
            </a:extLst>
          </p:cNvPr>
          <p:cNvSpPr txBox="1"/>
          <p:nvPr/>
        </p:nvSpPr>
        <p:spPr>
          <a:xfrm>
            <a:off x="8708567" y="6479177"/>
            <a:ext cx="441146" cy="369332"/>
          </a:xfrm>
          <a:prstGeom prst="rect">
            <a:avLst/>
          </a:prstGeom>
          <a:noFill/>
        </p:spPr>
        <p:txBody>
          <a:bodyPr wrap="none" rtlCol="0">
            <a:spAutoFit/>
          </a:bodyPr>
          <a:lstStyle/>
          <a:p>
            <a:fld id="{73CB9274-256E-4E50-8B48-C9521B19342B}" type="slidenum">
              <a:rPr lang="en-US" smtClean="0"/>
              <a:t>24</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3239994" y="1750030"/>
            <a:ext cx="2664007" cy="858055"/>
          </a:xfrm>
        </p:spPr>
        <p:txBody>
          <a:bodyPr>
            <a:normAutofit/>
          </a:bodyPr>
          <a:lstStyle/>
          <a:p>
            <a:r>
              <a:rPr lang="en-US" dirty="0"/>
              <a:t>Finances</a:t>
            </a:r>
          </a:p>
        </p:txBody>
      </p:sp>
      <p:pic>
        <p:nvPicPr>
          <p:cNvPr id="5" name="Picture 4" descr="black icon of stack of dollar bills">
            <a:extLst>
              <a:ext uri="{FF2B5EF4-FFF2-40B4-BE49-F238E27FC236}">
                <a16:creationId xmlns:a16="http://schemas.microsoft.com/office/drawing/2014/main" id="{3F9303A2-3ED7-4A3C-8B66-11A1D2928C34}"/>
              </a:ext>
            </a:extLst>
          </p:cNvPr>
          <p:cNvPicPr>
            <a:picLocks noChangeAspect="1"/>
          </p:cNvPicPr>
          <p:nvPr/>
        </p:nvPicPr>
        <p:blipFill rotWithShape="1">
          <a:blip r:embed="rId2"/>
          <a:srcRect t="19313" b="19375"/>
          <a:stretch/>
        </p:blipFill>
        <p:spPr>
          <a:xfrm>
            <a:off x="2647404" y="3429000"/>
            <a:ext cx="3849189" cy="2360022"/>
          </a:xfrm>
          <a:prstGeom prst="rect">
            <a:avLst/>
          </a:prstGeom>
        </p:spPr>
      </p:pic>
    </p:spTree>
    <p:extLst>
      <p:ext uri="{BB962C8B-B14F-4D97-AF65-F5344CB8AC3E}">
        <p14:creationId xmlns:p14="http://schemas.microsoft.com/office/powerpoint/2010/main" val="803669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4F1DEF-6D92-4889-8511-CA20EF1AEF5E}"/>
              </a:ext>
              <a:ext uri="{C183D7F6-B498-43B3-948B-1728B52AA6E4}">
                <adec:decorative xmlns:adec="http://schemas.microsoft.com/office/drawing/2017/decorative" val="0"/>
              </a:ext>
            </a:extLst>
          </p:cNvPr>
          <p:cNvSpPr txBox="1"/>
          <p:nvPr/>
        </p:nvSpPr>
        <p:spPr>
          <a:xfrm>
            <a:off x="8708566" y="6531429"/>
            <a:ext cx="441146" cy="369332"/>
          </a:xfrm>
          <a:prstGeom prst="rect">
            <a:avLst/>
          </a:prstGeom>
          <a:noFill/>
        </p:spPr>
        <p:txBody>
          <a:bodyPr wrap="none" rtlCol="0">
            <a:spAutoFit/>
          </a:bodyPr>
          <a:lstStyle/>
          <a:p>
            <a:fld id="{49686717-91BB-4F84-BCD3-7FFEAD92152C}" type="slidenum">
              <a:rPr lang="en-US" smtClean="0"/>
              <a:t>25</a:t>
            </a:fld>
            <a:endParaRPr lang="en-US" dirty="0"/>
          </a:p>
        </p:txBody>
      </p:sp>
      <p:sp>
        <p:nvSpPr>
          <p:cNvPr id="9" name="Title 8">
            <a:extLst>
              <a:ext uri="{FF2B5EF4-FFF2-40B4-BE49-F238E27FC236}">
                <a16:creationId xmlns:a16="http://schemas.microsoft.com/office/drawing/2014/main" id="{E223276D-38D1-4A51-91A6-D789EB3400DD}"/>
              </a:ext>
            </a:extLst>
          </p:cNvPr>
          <p:cNvSpPr>
            <a:spLocks noGrp="1"/>
          </p:cNvSpPr>
          <p:nvPr>
            <p:ph type="title"/>
          </p:nvPr>
        </p:nvSpPr>
        <p:spPr>
          <a:xfrm>
            <a:off x="554509" y="-869089"/>
            <a:ext cx="7886700" cy="869089"/>
          </a:xfrm>
        </p:spPr>
        <p:txBody>
          <a:bodyPr vert="horz" lIns="91440" tIns="45720" rIns="91440" bIns="45720" rtlCol="0" anchor="b">
            <a:normAutofit/>
          </a:bodyPr>
          <a:lstStyle/>
          <a:p>
            <a:r>
              <a:rPr lang="en-US" dirty="0">
                <a:solidFill>
                  <a:srgbClr val="63676B"/>
                </a:solidFill>
              </a:rPr>
              <a:t>Finances Examples</a:t>
            </a:r>
          </a:p>
        </p:txBody>
      </p:sp>
      <p:sp>
        <p:nvSpPr>
          <p:cNvPr id="3" name="Content Placeholder 2">
            <a:extLst>
              <a:ext uri="{FF2B5EF4-FFF2-40B4-BE49-F238E27FC236}">
                <a16:creationId xmlns:a16="http://schemas.microsoft.com/office/drawing/2014/main" id="{BE8D04A5-3717-46C5-A473-047757BEDC45}"/>
              </a:ext>
            </a:extLst>
          </p:cNvPr>
          <p:cNvSpPr>
            <a:spLocks noGrp="1"/>
          </p:cNvSpPr>
          <p:nvPr>
            <p:ph idx="1"/>
          </p:nvPr>
        </p:nvSpPr>
        <p:spPr>
          <a:xfrm>
            <a:off x="2126974" y="331012"/>
            <a:ext cx="6781895" cy="5686697"/>
          </a:xfrm>
        </p:spPr>
        <p:txBody>
          <a:bodyPr>
            <a:noAutofit/>
          </a:bodyPr>
          <a:lstStyle/>
          <a:p>
            <a:pPr marL="0" indent="0" algn="ctr">
              <a:buNone/>
            </a:pPr>
            <a:r>
              <a:rPr lang="en-US" sz="3200" b="1" dirty="0"/>
              <a:t>The following slides provide an estimated breakdown of expenses by semester. </a:t>
            </a:r>
          </a:p>
          <a:p>
            <a:pPr marL="0" indent="0" algn="ctr">
              <a:buNone/>
            </a:pPr>
            <a:endParaRPr lang="en-US" sz="1800" b="1" dirty="0"/>
          </a:p>
          <a:p>
            <a:pPr marL="0" indent="0" algn="ctr">
              <a:buNone/>
            </a:pPr>
            <a:r>
              <a:rPr lang="en-US" sz="3200" b="1" u="sng" dirty="0"/>
              <a:t>Every student situation is different and prices/costs are subject to change.</a:t>
            </a:r>
            <a:r>
              <a:rPr lang="en-US" sz="3200" b="1" dirty="0"/>
              <a:t> </a:t>
            </a:r>
          </a:p>
          <a:p>
            <a:pPr marL="0" indent="0" algn="ctr">
              <a:buNone/>
            </a:pPr>
            <a:endParaRPr lang="en-US" sz="1800" b="1" dirty="0"/>
          </a:p>
          <a:p>
            <a:pPr marL="0" indent="0" algn="ctr">
              <a:buNone/>
            </a:pPr>
            <a:r>
              <a:rPr lang="en-US" sz="3200" b="1" dirty="0"/>
              <a:t>This does not include all possible expenses. Be prepared to potentially pay more than this. </a:t>
            </a:r>
          </a:p>
        </p:txBody>
      </p:sp>
      <p:pic>
        <p:nvPicPr>
          <p:cNvPr id="7" name="Picture 6">
            <a:extLst>
              <a:ext uri="{FF2B5EF4-FFF2-40B4-BE49-F238E27FC236}">
                <a16:creationId xmlns:a16="http://schemas.microsoft.com/office/drawing/2014/main" id="{FFC26435-3325-4445-B3D4-1ABC501599E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17942030">
            <a:off x="43540" y="1112165"/>
            <a:ext cx="1887649" cy="1887649"/>
          </a:xfrm>
          <a:prstGeom prst="rect">
            <a:avLst/>
          </a:prstGeom>
        </p:spPr>
      </p:pic>
    </p:spTree>
    <p:extLst>
      <p:ext uri="{BB962C8B-B14F-4D97-AF65-F5344CB8AC3E}">
        <p14:creationId xmlns:p14="http://schemas.microsoft.com/office/powerpoint/2010/main" val="332552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E87FE-61BB-4B38-BC78-A03330E40871}"/>
              </a:ext>
            </a:extLst>
          </p:cNvPr>
          <p:cNvSpPr txBox="1"/>
          <p:nvPr/>
        </p:nvSpPr>
        <p:spPr>
          <a:xfrm>
            <a:off x="8894291" y="6683207"/>
            <a:ext cx="452846" cy="246221"/>
          </a:xfrm>
          <a:prstGeom prst="rect">
            <a:avLst/>
          </a:prstGeom>
          <a:noFill/>
        </p:spPr>
        <p:txBody>
          <a:bodyPr wrap="square" rtlCol="0">
            <a:spAutoFit/>
          </a:bodyPr>
          <a:lstStyle/>
          <a:p>
            <a:fld id="{1FFF788A-EC1E-47D7-8B2A-822E8F2F2DD2}" type="slidenum">
              <a:rPr lang="en-US" sz="1000" smtClean="0"/>
              <a:t>26</a:t>
            </a:fld>
            <a:endParaRPr lang="en-US" sz="1000" dirty="0"/>
          </a:p>
        </p:txBody>
      </p:sp>
      <p:sp>
        <p:nvSpPr>
          <p:cNvPr id="2" name="Title 1">
            <a:extLst>
              <a:ext uri="{FF2B5EF4-FFF2-40B4-BE49-F238E27FC236}">
                <a16:creationId xmlns:a16="http://schemas.microsoft.com/office/drawing/2014/main" id="{5607BE36-0E9E-4D4F-BA82-C98A631C4178}"/>
              </a:ext>
            </a:extLst>
          </p:cNvPr>
          <p:cNvSpPr>
            <a:spLocks noGrp="1"/>
          </p:cNvSpPr>
          <p:nvPr>
            <p:ph type="title"/>
          </p:nvPr>
        </p:nvSpPr>
        <p:spPr>
          <a:xfrm>
            <a:off x="156752" y="0"/>
            <a:ext cx="8911708" cy="533338"/>
          </a:xfrm>
        </p:spPr>
        <p:txBody>
          <a:bodyPr>
            <a:noAutofit/>
          </a:bodyPr>
          <a:lstStyle/>
          <a:p>
            <a:r>
              <a:rPr lang="en-US" sz="2600" u="sng" dirty="0"/>
              <a:t>Int’l. Student</a:t>
            </a:r>
            <a:r>
              <a:rPr lang="en-US" sz="2600" dirty="0"/>
              <a:t> Anticipated Expenses: Example/Estimate</a:t>
            </a:r>
          </a:p>
        </p:txBody>
      </p:sp>
      <p:graphicFrame>
        <p:nvGraphicFramePr>
          <p:cNvPr id="5" name="Table 5">
            <a:extLst>
              <a:ext uri="{FF2B5EF4-FFF2-40B4-BE49-F238E27FC236}">
                <a16:creationId xmlns:a16="http://schemas.microsoft.com/office/drawing/2014/main" id="{96BB4065-8465-4208-A952-C10925BCF972}"/>
              </a:ext>
            </a:extLst>
          </p:cNvPr>
          <p:cNvGraphicFramePr>
            <a:graphicFrameLocks noGrp="1"/>
          </p:cNvGraphicFramePr>
          <p:nvPr>
            <p:ph idx="1"/>
            <p:extLst>
              <p:ext uri="{D42A27DB-BD31-4B8C-83A1-F6EECF244321}">
                <p14:modId xmlns:p14="http://schemas.microsoft.com/office/powerpoint/2010/main" val="3102307719"/>
              </p:ext>
            </p:extLst>
          </p:nvPr>
        </p:nvGraphicFramePr>
        <p:xfrm>
          <a:off x="75540" y="536230"/>
          <a:ext cx="9033526" cy="6162138"/>
        </p:xfrm>
        <a:graphic>
          <a:graphicData uri="http://schemas.openxmlformats.org/drawingml/2006/table">
            <a:tbl>
              <a:tblPr firstRow="1" bandRow="1">
                <a:tableStyleId>{5C22544A-7EE6-4342-B048-85BDC9FD1C3A}</a:tableStyleId>
              </a:tblPr>
              <a:tblGrid>
                <a:gridCol w="5376026">
                  <a:extLst>
                    <a:ext uri="{9D8B030D-6E8A-4147-A177-3AD203B41FA5}">
                      <a16:colId xmlns:a16="http://schemas.microsoft.com/office/drawing/2014/main" val="1951562185"/>
                    </a:ext>
                  </a:extLst>
                </a:gridCol>
                <a:gridCol w="1924594">
                  <a:extLst>
                    <a:ext uri="{9D8B030D-6E8A-4147-A177-3AD203B41FA5}">
                      <a16:colId xmlns:a16="http://schemas.microsoft.com/office/drawing/2014/main" val="279140828"/>
                    </a:ext>
                  </a:extLst>
                </a:gridCol>
                <a:gridCol w="1732906">
                  <a:extLst>
                    <a:ext uri="{9D8B030D-6E8A-4147-A177-3AD203B41FA5}">
                      <a16:colId xmlns:a16="http://schemas.microsoft.com/office/drawing/2014/main" val="1490249110"/>
                    </a:ext>
                  </a:extLst>
                </a:gridCol>
              </a:tblGrid>
              <a:tr h="455523">
                <a:tc>
                  <a:txBody>
                    <a:bodyPr/>
                    <a:lstStyle/>
                    <a:p>
                      <a:pPr algn="ctr"/>
                      <a:r>
                        <a:rPr lang="en-US" dirty="0">
                          <a:solidFill>
                            <a:schemeClr val="tx1"/>
                          </a:solidFill>
                        </a:rPr>
                        <a:t>Expense (by </a:t>
                      </a:r>
                      <a:r>
                        <a:rPr lang="en-US" u="sng" dirty="0">
                          <a:solidFill>
                            <a:schemeClr val="tx1"/>
                          </a:solidFill>
                        </a:rPr>
                        <a:t>semester</a:t>
                      </a:r>
                      <a:r>
                        <a:rPr lang="en-US" dirty="0">
                          <a:solidFill>
                            <a:schemeClr val="tx1"/>
                          </a:solidFill>
                        </a:rPr>
                        <a:t>)</a:t>
                      </a:r>
                    </a:p>
                  </a:txBody>
                  <a:tcPr anchor="ctr"/>
                </a:tc>
                <a:tc>
                  <a:txBody>
                    <a:bodyPr/>
                    <a:lstStyle/>
                    <a:p>
                      <a:pPr algn="ctr"/>
                      <a:r>
                        <a:rPr lang="en-US" dirty="0">
                          <a:solidFill>
                            <a:schemeClr val="tx1"/>
                          </a:solidFill>
                        </a:rPr>
                        <a:t>International Student</a:t>
                      </a:r>
                    </a:p>
                    <a:p>
                      <a:pPr algn="ctr"/>
                      <a:r>
                        <a:rPr lang="en-US" sz="1000" dirty="0">
                          <a:solidFill>
                            <a:schemeClr val="tx1"/>
                          </a:solidFill>
                        </a:rPr>
                        <a:t>Not UI TA or Iowa Art Fellow</a:t>
                      </a:r>
                    </a:p>
                  </a:txBody>
                  <a:tcPr anchor="ctr"/>
                </a:tc>
                <a:tc>
                  <a:txBody>
                    <a:bodyPr/>
                    <a:lstStyle/>
                    <a:p>
                      <a:pPr algn="ctr"/>
                      <a:r>
                        <a:rPr lang="en-US" sz="1200" dirty="0">
                          <a:solidFill>
                            <a:schemeClr val="tx1"/>
                          </a:solidFill>
                        </a:rPr>
                        <a:t>International Student </a:t>
                      </a:r>
                    </a:p>
                    <a:p>
                      <a:pPr algn="ctr"/>
                      <a:r>
                        <a:rPr lang="en-US" sz="1000" dirty="0">
                          <a:solidFill>
                            <a:schemeClr val="tx1"/>
                          </a:solidFill>
                        </a:rPr>
                        <a:t>UI TA or Iowa Art Fellow</a:t>
                      </a:r>
                    </a:p>
                  </a:txBody>
                  <a:tcPr anchor="ctr"/>
                </a:tc>
                <a:extLst>
                  <a:ext uri="{0D108BD9-81ED-4DB2-BD59-A6C34878D82A}">
                    <a16:rowId xmlns:a16="http://schemas.microsoft.com/office/drawing/2014/main" val="340444960"/>
                  </a:ext>
                </a:extLst>
              </a:tr>
              <a:tr h="455523">
                <a:tc>
                  <a:txBody>
                    <a:bodyPr/>
                    <a:lstStyle/>
                    <a:p>
                      <a:r>
                        <a:rPr lang="en-US" sz="1300" b="1" dirty="0"/>
                        <a:t>Tuition</a:t>
                      </a:r>
                      <a:r>
                        <a:rPr lang="en-US" sz="1300" dirty="0"/>
                        <a:t> </a:t>
                      </a:r>
                    </a:p>
                    <a:p>
                      <a:r>
                        <a:rPr lang="en-US" sz="900" dirty="0"/>
                        <a:t>Full-time student in Graduate College; AY22-23 rates not yet finalized (estimate from </a:t>
                      </a:r>
                      <a:r>
                        <a:rPr lang="en-US" sz="900" dirty="0">
                          <a:hlinkClick r:id="rId2"/>
                        </a:rPr>
                        <a:t>Tuition &amp; Fee Table</a:t>
                      </a:r>
                      <a:r>
                        <a:rPr lang="en-US" sz="900" dirty="0"/>
                        <a:t>)</a:t>
                      </a:r>
                    </a:p>
                  </a:txBody>
                  <a:tcPr anchor="ctr"/>
                </a:tc>
                <a:tc>
                  <a:txBody>
                    <a:bodyPr/>
                    <a:lstStyle/>
                    <a:p>
                      <a:pPr algn="ctr"/>
                      <a:r>
                        <a:rPr lang="en-US" sz="1300" dirty="0"/>
                        <a:t>$15,130</a:t>
                      </a:r>
                    </a:p>
                  </a:txBody>
                  <a:tcPr anchor="ctr"/>
                </a:tc>
                <a:tc>
                  <a:txBody>
                    <a:bodyPr/>
                    <a:lstStyle/>
                    <a:p>
                      <a:pPr algn="ctr"/>
                      <a:r>
                        <a:rPr lang="en-US" sz="1300" dirty="0"/>
                        <a:t>$0 </a:t>
                      </a:r>
                      <a:r>
                        <a:rPr lang="en-US" sz="1000" dirty="0"/>
                        <a:t>(you will be charged the cost of in-state tuition, then receive a scholarship credit for it)</a:t>
                      </a:r>
                    </a:p>
                  </a:txBody>
                  <a:tcPr anchor="ctr"/>
                </a:tc>
                <a:extLst>
                  <a:ext uri="{0D108BD9-81ED-4DB2-BD59-A6C34878D82A}">
                    <a16:rowId xmlns:a16="http://schemas.microsoft.com/office/drawing/2014/main" val="3866516313"/>
                  </a:ext>
                </a:extLst>
              </a:tr>
              <a:tr h="455523">
                <a:tc>
                  <a:txBody>
                    <a:bodyPr/>
                    <a:lstStyle/>
                    <a:p>
                      <a:r>
                        <a:rPr lang="en-US" sz="1300" b="1" dirty="0"/>
                        <a:t>“Mandatory” Fees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Full-time student; AY22-23 rates not yet finalized (estimate). Here is more information about what the officially defined </a:t>
                      </a:r>
                      <a:r>
                        <a:rPr lang="en-US" sz="900" dirty="0">
                          <a:solidFill>
                            <a:srgbClr val="00558C"/>
                          </a:solidFill>
                          <a:hlinkClick r:id="rId3">
                            <a:extLst>
                              <a:ext uri="{A12FA001-AC4F-418D-AE19-62706E023703}">
                                <ahyp:hlinkClr xmlns:ahyp="http://schemas.microsoft.com/office/drawing/2018/hyperlinkcolor" val="tx"/>
                              </a:ext>
                            </a:extLst>
                          </a:hlinkClick>
                        </a:rPr>
                        <a:t>Mandatory Fees</a:t>
                      </a:r>
                      <a:r>
                        <a:rPr lang="en-US" sz="900" dirty="0"/>
                        <a:t> are (there are other required fees not included in this list). </a:t>
                      </a:r>
                    </a:p>
                  </a:txBody>
                  <a:tcPr anchor="ctr"/>
                </a:tc>
                <a:tc>
                  <a:txBody>
                    <a:bodyPr/>
                    <a:lstStyle/>
                    <a:p>
                      <a:pPr algn="ctr"/>
                      <a:r>
                        <a:rPr lang="en-US" sz="1300" dirty="0"/>
                        <a:t>$737</a:t>
                      </a:r>
                    </a:p>
                  </a:txBody>
                  <a:tcPr anchor="ctr"/>
                </a:tc>
                <a:tc>
                  <a:txBody>
                    <a:bodyPr/>
                    <a:lstStyle/>
                    <a:p>
                      <a:pPr algn="ctr"/>
                      <a:r>
                        <a:rPr lang="en-US" sz="1000" dirty="0"/>
                        <a:t>you pay 50%, which equals </a:t>
                      </a:r>
                      <a:r>
                        <a:rPr lang="en-US" sz="1300" dirty="0"/>
                        <a:t>$369 </a:t>
                      </a:r>
                    </a:p>
                  </a:txBody>
                  <a:tcPr anchor="ctr"/>
                </a:tc>
                <a:extLst>
                  <a:ext uri="{0D108BD9-81ED-4DB2-BD59-A6C34878D82A}">
                    <a16:rowId xmlns:a16="http://schemas.microsoft.com/office/drawing/2014/main" val="321853230"/>
                  </a:ext>
                </a:extLst>
              </a:tr>
              <a:tr h="455523">
                <a:tc>
                  <a:txBody>
                    <a:bodyPr/>
                    <a:lstStyle/>
                    <a:p>
                      <a:r>
                        <a:rPr lang="en-US" sz="1300" b="1" dirty="0"/>
                        <a:t>UI Health Insurance</a:t>
                      </a:r>
                    </a:p>
                    <a:p>
                      <a:r>
                        <a:rPr lang="en-US" sz="900" dirty="0"/>
                        <a:t>Single SHIP coverage; here are the </a:t>
                      </a:r>
                      <a:r>
                        <a:rPr lang="en-US" sz="900" dirty="0">
                          <a:hlinkClick r:id="rId4"/>
                        </a:rPr>
                        <a:t>SHIP/GradCare payment rates </a:t>
                      </a:r>
                      <a:r>
                        <a:rPr lang="en-US" sz="900" dirty="0"/>
                        <a:t>of the two plans, inc. dependent &amp; spouse. AY22-23 rates not yet finalized, so anticipate an increase.</a:t>
                      </a:r>
                    </a:p>
                  </a:txBody>
                  <a:tcPr anchor="ctr"/>
                </a:tc>
                <a:tc>
                  <a:txBody>
                    <a:bodyPr/>
                    <a:lstStyle/>
                    <a:p>
                      <a:pPr algn="ctr"/>
                      <a:r>
                        <a:rPr lang="en-US" sz="1300" dirty="0"/>
                        <a:t>$1,625</a:t>
                      </a:r>
                    </a:p>
                  </a:txBody>
                  <a:tcPr anchor="ctr"/>
                </a:tc>
                <a:tc>
                  <a:txBody>
                    <a:bodyPr/>
                    <a:lstStyle/>
                    <a:p>
                      <a:pPr algn="ctr"/>
                      <a:r>
                        <a:rPr lang="en-US" sz="1300" dirty="0"/>
                        <a:t>$175</a:t>
                      </a:r>
                    </a:p>
                  </a:txBody>
                  <a:tcPr anchor="ctr"/>
                </a:tc>
                <a:extLst>
                  <a:ext uri="{0D108BD9-81ED-4DB2-BD59-A6C34878D82A}">
                    <a16:rowId xmlns:a16="http://schemas.microsoft.com/office/drawing/2014/main" val="379039177"/>
                  </a:ext>
                </a:extLst>
              </a:tr>
              <a:tr h="455523">
                <a:tc>
                  <a:txBody>
                    <a:bodyPr/>
                    <a:lstStyle/>
                    <a:p>
                      <a:r>
                        <a:rPr lang="en-US" sz="1300" b="1" dirty="0"/>
                        <a:t>Dental Insurance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Optional; Single coverage; see the </a:t>
                      </a:r>
                      <a:r>
                        <a:rPr lang="en-US" sz="900" dirty="0">
                          <a:hlinkClick r:id="rId5"/>
                        </a:rPr>
                        <a:t>Dental rates </a:t>
                      </a:r>
                      <a:r>
                        <a:rPr lang="en-US" sz="900" dirty="0"/>
                        <a:t>that include dependents and spouse</a:t>
                      </a:r>
                    </a:p>
                  </a:txBody>
                  <a:tcPr anchor="ctr"/>
                </a:tc>
                <a:tc>
                  <a:txBody>
                    <a:bodyPr/>
                    <a:lstStyle/>
                    <a:p>
                      <a:pPr algn="ctr"/>
                      <a:r>
                        <a:rPr lang="en-US" sz="1300" dirty="0"/>
                        <a:t>$125</a:t>
                      </a:r>
                    </a:p>
                  </a:txBody>
                  <a:tcPr anchor="ctr"/>
                </a:tc>
                <a:tc>
                  <a:txBody>
                    <a:bodyPr/>
                    <a:lstStyle/>
                    <a:p>
                      <a:pPr algn="ctr"/>
                      <a:r>
                        <a:rPr lang="en-US" sz="1300" dirty="0"/>
                        <a:t>$19</a:t>
                      </a:r>
                    </a:p>
                  </a:txBody>
                  <a:tcPr anchor="ctr"/>
                </a:tc>
                <a:extLst>
                  <a:ext uri="{0D108BD9-81ED-4DB2-BD59-A6C34878D82A}">
                    <a16:rowId xmlns:a16="http://schemas.microsoft.com/office/drawing/2014/main" val="3904725462"/>
                  </a:ext>
                </a:extLst>
              </a:tr>
              <a:tr h="271843">
                <a:tc>
                  <a:txBody>
                    <a:bodyPr/>
                    <a:lstStyle/>
                    <a:p>
                      <a:r>
                        <a:rPr lang="en-US" sz="1300" b="1" dirty="0"/>
                        <a:t>International Student Fee </a:t>
                      </a:r>
                      <a:r>
                        <a:rPr lang="en-US" sz="900" b="0" dirty="0"/>
                        <a:t>(</a:t>
                      </a:r>
                      <a:r>
                        <a:rPr lang="en-US" sz="900" b="0" dirty="0">
                          <a:hlinkClick r:id="rId6"/>
                        </a:rPr>
                        <a:t>link</a:t>
                      </a:r>
                      <a:r>
                        <a:rPr lang="en-US" sz="900" b="0" dirty="0"/>
                        <a:t>)</a:t>
                      </a:r>
                      <a:endParaRPr lang="en-US" sz="1300" b="1" dirty="0"/>
                    </a:p>
                  </a:txBody>
                  <a:tcPr anchor="ctr"/>
                </a:tc>
                <a:tc>
                  <a:txBody>
                    <a:bodyPr/>
                    <a:lstStyle/>
                    <a:p>
                      <a:pPr algn="ctr"/>
                      <a:r>
                        <a:rPr lang="en-US" sz="1300" dirty="0"/>
                        <a:t>$125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$125</a:t>
                      </a:r>
                    </a:p>
                  </a:txBody>
                  <a:tcPr anchor="ctr"/>
                </a:tc>
                <a:extLst>
                  <a:ext uri="{0D108BD9-81ED-4DB2-BD59-A6C34878D82A}">
                    <a16:rowId xmlns:a16="http://schemas.microsoft.com/office/drawing/2014/main" val="1264145607"/>
                  </a:ext>
                </a:extLst>
              </a:tr>
              <a:tr h="455523">
                <a:tc>
                  <a:txBody>
                    <a:bodyPr/>
                    <a:lstStyle/>
                    <a:p>
                      <a:r>
                        <a:rPr lang="en-US" sz="1300" b="1" dirty="0"/>
                        <a:t>Document and Records Fee</a:t>
                      </a:r>
                    </a:p>
                    <a:p>
                      <a:r>
                        <a:rPr lang="en-US" sz="900" dirty="0"/>
                        <a:t>(1</a:t>
                      </a:r>
                      <a:r>
                        <a:rPr lang="en-US" sz="900" baseline="30000" dirty="0"/>
                        <a:t>st</a:t>
                      </a:r>
                      <a:r>
                        <a:rPr lang="en-US" sz="900" dirty="0"/>
                        <a:t> semester </a:t>
                      </a:r>
                      <a:r>
                        <a:rPr lang="en-US" sz="900" dirty="0">
                          <a:hlinkClick r:id="rId7"/>
                        </a:rPr>
                        <a:t>only</a:t>
                      </a:r>
                      <a:r>
                        <a:rPr lang="en-US" sz="900" dirty="0"/>
                        <a:t>)</a:t>
                      </a:r>
                    </a:p>
                  </a:txBody>
                  <a:tcPr anchor="ctr"/>
                </a:tc>
                <a:tc>
                  <a:txBody>
                    <a:bodyPr/>
                    <a:lstStyle/>
                    <a:p>
                      <a:pPr algn="ctr"/>
                      <a:r>
                        <a:rPr lang="en-US" sz="1300" dirty="0"/>
                        <a:t>$225</a:t>
                      </a:r>
                    </a:p>
                  </a:txBody>
                  <a:tcPr anchor="ctr"/>
                </a:tc>
                <a:tc>
                  <a:txBody>
                    <a:bodyPr/>
                    <a:lstStyle/>
                    <a:p>
                      <a:pPr algn="ctr"/>
                      <a:r>
                        <a:rPr lang="en-US" sz="1300" dirty="0"/>
                        <a:t>$225</a:t>
                      </a:r>
                    </a:p>
                  </a:txBody>
                  <a:tcPr anchor="ctr"/>
                </a:tc>
                <a:extLst>
                  <a:ext uri="{0D108BD9-81ED-4DB2-BD59-A6C34878D82A}">
                    <a16:rowId xmlns:a16="http://schemas.microsoft.com/office/drawing/2014/main" val="1955637045"/>
                  </a:ext>
                </a:extLst>
              </a:tr>
              <a:tr h="455523">
                <a:tc>
                  <a:txBody>
                    <a:bodyPr/>
                    <a:lstStyle/>
                    <a:p>
                      <a:r>
                        <a:rPr lang="en-US" sz="1300" b="1" dirty="0"/>
                        <a:t>August Insurance</a:t>
                      </a:r>
                    </a:p>
                    <a:p>
                      <a:r>
                        <a:rPr lang="en-US" sz="900" dirty="0"/>
                        <a:t>(1</a:t>
                      </a:r>
                      <a:r>
                        <a:rPr lang="en-US" sz="900" baseline="30000" dirty="0"/>
                        <a:t>st</a:t>
                      </a:r>
                      <a:r>
                        <a:rPr lang="en-US" sz="900" dirty="0"/>
                        <a:t> semester only) TAs/Fellowship only; employer contribution doesn’t begin until September but you are required to enroll in coverage starting in August</a:t>
                      </a:r>
                    </a:p>
                  </a:txBody>
                  <a:tcPr anchor="ctr"/>
                </a:tc>
                <a:tc>
                  <a:txBody>
                    <a:bodyPr/>
                    <a:lstStyle/>
                    <a:p>
                      <a:pPr algn="ctr"/>
                      <a:r>
                        <a:rPr lang="en-US" sz="1300" dirty="0"/>
                        <a:t>N/A (included above)</a:t>
                      </a:r>
                    </a:p>
                  </a:txBody>
                  <a:tcPr anchor="ctr"/>
                </a:tc>
                <a:tc>
                  <a:txBody>
                    <a:bodyPr/>
                    <a:lstStyle/>
                    <a:p>
                      <a:pPr algn="ctr"/>
                      <a:r>
                        <a:rPr lang="en-US" sz="1300" dirty="0"/>
                        <a:t>$325</a:t>
                      </a:r>
                    </a:p>
                  </a:txBody>
                  <a:tcPr anchor="ctr"/>
                </a:tc>
                <a:extLst>
                  <a:ext uri="{0D108BD9-81ED-4DB2-BD59-A6C34878D82A}">
                    <a16:rowId xmlns:a16="http://schemas.microsoft.com/office/drawing/2014/main" val="3604831908"/>
                  </a:ext>
                </a:extLst>
              </a:tr>
              <a:tr h="455523">
                <a:tc>
                  <a:txBody>
                    <a:bodyPr/>
                    <a:lstStyle/>
                    <a:p>
                      <a:r>
                        <a:rPr lang="en-US" sz="1300" b="1" dirty="0"/>
                        <a:t>EPE (ESL) Testing</a:t>
                      </a:r>
                    </a:p>
                    <a:p>
                      <a:r>
                        <a:rPr lang="en-US" sz="900" dirty="0"/>
                        <a:t>(1</a:t>
                      </a:r>
                      <a:r>
                        <a:rPr lang="en-US" sz="900" baseline="30000" dirty="0"/>
                        <a:t>st</a:t>
                      </a:r>
                      <a:r>
                        <a:rPr lang="en-US" sz="900" dirty="0"/>
                        <a:t> semester </a:t>
                      </a:r>
                      <a:r>
                        <a:rPr lang="en-US" sz="900" dirty="0">
                          <a:hlinkClick r:id="rId8"/>
                        </a:rPr>
                        <a:t>only</a:t>
                      </a:r>
                      <a:r>
                        <a:rPr lang="en-US" sz="900" dirty="0"/>
                        <a:t>) (not all international students subject to testing)</a:t>
                      </a:r>
                    </a:p>
                  </a:txBody>
                  <a:tcPr anchor="ctr"/>
                </a:tc>
                <a:tc>
                  <a:txBody>
                    <a:bodyPr/>
                    <a:lstStyle/>
                    <a:p>
                      <a:pPr algn="ctr"/>
                      <a:r>
                        <a:rPr lang="en-US" sz="1300" dirty="0"/>
                        <a:t>$120</a:t>
                      </a:r>
                    </a:p>
                  </a:txBody>
                  <a:tcPr anchor="ctr"/>
                </a:tc>
                <a:tc>
                  <a:txBody>
                    <a:bodyPr/>
                    <a:lstStyle/>
                    <a:p>
                      <a:pPr algn="ctr"/>
                      <a:r>
                        <a:rPr lang="en-US" sz="1300" dirty="0"/>
                        <a:t>$120</a:t>
                      </a:r>
                    </a:p>
                  </a:txBody>
                  <a:tcPr anchor="ctr"/>
                </a:tc>
                <a:extLst>
                  <a:ext uri="{0D108BD9-81ED-4DB2-BD59-A6C34878D82A}">
                    <a16:rowId xmlns:a16="http://schemas.microsoft.com/office/drawing/2014/main" val="2851824129"/>
                  </a:ext>
                </a:extLst>
              </a:tr>
              <a:tr h="455523">
                <a:tc>
                  <a:txBody>
                    <a:bodyPr/>
                    <a:lstStyle/>
                    <a:p>
                      <a:r>
                        <a:rPr lang="en-US" sz="1300" b="1" dirty="0"/>
                        <a:t>International Student Orientation (Int’l Grad Matriculation Fee)</a:t>
                      </a:r>
                    </a:p>
                    <a:p>
                      <a:r>
                        <a:rPr lang="en-US" sz="900" dirty="0"/>
                        <a:t>(1</a:t>
                      </a:r>
                      <a:r>
                        <a:rPr lang="en-US" sz="900" baseline="30000" dirty="0"/>
                        <a:t>st</a:t>
                      </a:r>
                      <a:r>
                        <a:rPr lang="en-US" sz="900" dirty="0"/>
                        <a:t> semester </a:t>
                      </a:r>
                      <a:r>
                        <a:rPr lang="en-US" sz="900" dirty="0">
                          <a:hlinkClick r:id="rId9"/>
                        </a:rPr>
                        <a:t>only</a:t>
                      </a:r>
                      <a:r>
                        <a:rPr lang="en-US" sz="900" dirty="0"/>
                        <a:t>)</a:t>
                      </a:r>
                    </a:p>
                  </a:txBody>
                  <a:tcPr anchor="ctr"/>
                </a:tc>
                <a:tc>
                  <a:txBody>
                    <a:bodyPr/>
                    <a:lstStyle/>
                    <a:p>
                      <a:pPr algn="ctr"/>
                      <a:r>
                        <a:rPr lang="en-US" sz="1300" dirty="0"/>
                        <a:t>$250</a:t>
                      </a:r>
                    </a:p>
                  </a:txBody>
                  <a:tcPr anchor="ctr"/>
                </a:tc>
                <a:tc>
                  <a:txBody>
                    <a:bodyPr/>
                    <a:lstStyle/>
                    <a:p>
                      <a:pPr algn="ctr"/>
                      <a:r>
                        <a:rPr lang="en-US" sz="1300" dirty="0"/>
                        <a:t>$250</a:t>
                      </a:r>
                    </a:p>
                  </a:txBody>
                  <a:tcPr anchor="ctr"/>
                </a:tc>
                <a:extLst>
                  <a:ext uri="{0D108BD9-81ED-4DB2-BD59-A6C34878D82A}">
                    <a16:rowId xmlns:a16="http://schemas.microsoft.com/office/drawing/2014/main" val="3641849235"/>
                  </a:ext>
                </a:extLst>
              </a:tr>
              <a:tr h="455523">
                <a:tc>
                  <a:txBody>
                    <a:bodyPr/>
                    <a:lstStyle/>
                    <a:p>
                      <a:pPr algn="r"/>
                      <a:r>
                        <a:rPr lang="en-US" sz="1600" b="1" dirty="0"/>
                        <a:t>Approximate First Semester Total:</a:t>
                      </a:r>
                    </a:p>
                  </a:txBody>
                  <a:tcPr anchor="ctr"/>
                </a:tc>
                <a:tc>
                  <a:txBody>
                    <a:bodyPr/>
                    <a:lstStyle/>
                    <a:p>
                      <a:pPr algn="ctr"/>
                      <a:r>
                        <a:rPr lang="en-US" sz="1600" b="1" dirty="0"/>
                        <a:t>$18,337</a:t>
                      </a:r>
                    </a:p>
                  </a:txBody>
                  <a:tcPr anchor="ctr"/>
                </a:tc>
                <a:tc>
                  <a:txBody>
                    <a:bodyPr/>
                    <a:lstStyle/>
                    <a:p>
                      <a:pPr algn="ctr"/>
                      <a:r>
                        <a:rPr lang="en-US" sz="1600" b="1" dirty="0"/>
                        <a:t>$1,608</a:t>
                      </a:r>
                    </a:p>
                  </a:txBody>
                  <a:tcPr anchor="ctr"/>
                </a:tc>
                <a:extLst>
                  <a:ext uri="{0D108BD9-81ED-4DB2-BD59-A6C34878D82A}">
                    <a16:rowId xmlns:a16="http://schemas.microsoft.com/office/drawing/2014/main" val="3026122552"/>
                  </a:ext>
                </a:extLst>
              </a:tr>
              <a:tr h="370871">
                <a:tc>
                  <a:txBody>
                    <a:bodyPr/>
                    <a:lstStyle/>
                    <a:p>
                      <a:r>
                        <a:rPr lang="en-US" sz="1300" b="1" dirty="0"/>
                        <a:t>Not on U-Bill: Estimated Personal Living Expenses </a:t>
                      </a:r>
                    </a:p>
                    <a:p>
                      <a:r>
                        <a:rPr lang="en-US" sz="900" dirty="0"/>
                        <a:t>For a single person. Estimate includes: rent, utilities, groceries, textbooks, materials, other personal expenses, etc. This is </a:t>
                      </a:r>
                      <a:r>
                        <a:rPr lang="en-US" sz="900" b="1" u="sng" dirty="0"/>
                        <a:t>highly variable</a:t>
                      </a:r>
                      <a:r>
                        <a:rPr lang="en-US" sz="900" b="1" u="none" dirty="0"/>
                        <a:t> </a:t>
                      </a:r>
                      <a:r>
                        <a:rPr lang="en-US" sz="900" dirty="0"/>
                        <a:t>based on housing arrangements and personal preferences. ISSS estimates an additional cost of $2,500 for spouse and $1,250 per child per semester. </a:t>
                      </a:r>
                    </a:p>
                  </a:txBody>
                  <a:tcPr anchor="ctr"/>
                </a:tc>
                <a:tc>
                  <a:txBody>
                    <a:bodyPr/>
                    <a:lstStyle/>
                    <a:p>
                      <a:pPr algn="ctr"/>
                      <a:r>
                        <a:rPr lang="en-US" sz="1300" dirty="0"/>
                        <a:t>$5,500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$5,500</a:t>
                      </a:r>
                    </a:p>
                  </a:txBody>
                  <a:tcPr anchor="ctr"/>
                </a:tc>
                <a:extLst>
                  <a:ext uri="{0D108BD9-81ED-4DB2-BD59-A6C34878D82A}">
                    <a16:rowId xmlns:a16="http://schemas.microsoft.com/office/drawing/2014/main" val="669494194"/>
                  </a:ext>
                </a:extLst>
              </a:tr>
            </a:tbl>
          </a:graphicData>
        </a:graphic>
      </p:graphicFrame>
    </p:spTree>
    <p:extLst>
      <p:ext uri="{BB962C8B-B14F-4D97-AF65-F5344CB8AC3E}">
        <p14:creationId xmlns:p14="http://schemas.microsoft.com/office/powerpoint/2010/main" val="1222789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35A8FF-0541-4322-BFD1-C7FB4F9466B7}"/>
              </a:ext>
              <a:ext uri="{C183D7F6-B498-43B3-948B-1728B52AA6E4}">
                <adec:decorative xmlns:adec="http://schemas.microsoft.com/office/drawing/2017/decorative" val="0"/>
              </a:ext>
            </a:extLst>
          </p:cNvPr>
          <p:cNvSpPr txBox="1"/>
          <p:nvPr/>
        </p:nvSpPr>
        <p:spPr>
          <a:xfrm>
            <a:off x="8879233" y="6672742"/>
            <a:ext cx="325730" cy="246221"/>
          </a:xfrm>
          <a:prstGeom prst="rect">
            <a:avLst/>
          </a:prstGeom>
          <a:noFill/>
        </p:spPr>
        <p:txBody>
          <a:bodyPr wrap="none" rtlCol="0">
            <a:spAutoFit/>
          </a:bodyPr>
          <a:lstStyle/>
          <a:p>
            <a:fld id="{4383C3F1-8FA8-4BF3-AED2-982797B0D3DC}" type="slidenum">
              <a:rPr lang="en-US" sz="1000" smtClean="0"/>
              <a:t>27</a:t>
            </a:fld>
            <a:endParaRPr lang="en-US" sz="1000" dirty="0"/>
          </a:p>
        </p:txBody>
      </p:sp>
      <p:sp>
        <p:nvSpPr>
          <p:cNvPr id="2" name="Title 1">
            <a:extLst>
              <a:ext uri="{FF2B5EF4-FFF2-40B4-BE49-F238E27FC236}">
                <a16:creationId xmlns:a16="http://schemas.microsoft.com/office/drawing/2014/main" id="{5607BE36-0E9E-4D4F-BA82-C98A631C4178}"/>
              </a:ext>
            </a:extLst>
          </p:cNvPr>
          <p:cNvSpPr>
            <a:spLocks noGrp="1"/>
          </p:cNvSpPr>
          <p:nvPr>
            <p:ph type="title"/>
          </p:nvPr>
        </p:nvSpPr>
        <p:spPr>
          <a:xfrm>
            <a:off x="110474" y="463219"/>
            <a:ext cx="9033526" cy="533338"/>
          </a:xfrm>
        </p:spPr>
        <p:txBody>
          <a:bodyPr>
            <a:noAutofit/>
          </a:bodyPr>
          <a:lstStyle/>
          <a:p>
            <a:r>
              <a:rPr lang="en-US" sz="2400" u="sng" dirty="0"/>
              <a:t>Domestic Student</a:t>
            </a:r>
            <a:r>
              <a:rPr lang="en-US" sz="2400" dirty="0"/>
              <a:t> Anticipated Expenses: Example/Estimate</a:t>
            </a:r>
          </a:p>
        </p:txBody>
      </p:sp>
      <p:graphicFrame>
        <p:nvGraphicFramePr>
          <p:cNvPr id="5" name="Table 5">
            <a:extLst>
              <a:ext uri="{FF2B5EF4-FFF2-40B4-BE49-F238E27FC236}">
                <a16:creationId xmlns:a16="http://schemas.microsoft.com/office/drawing/2014/main" id="{96BB4065-8465-4208-A952-C10925BCF972}"/>
              </a:ext>
            </a:extLst>
          </p:cNvPr>
          <p:cNvGraphicFramePr>
            <a:graphicFrameLocks noGrp="1"/>
          </p:cNvGraphicFramePr>
          <p:nvPr>
            <p:ph idx="1"/>
            <p:extLst>
              <p:ext uri="{D42A27DB-BD31-4B8C-83A1-F6EECF244321}">
                <p14:modId xmlns:p14="http://schemas.microsoft.com/office/powerpoint/2010/main" val="4143846258"/>
              </p:ext>
            </p:extLst>
          </p:nvPr>
        </p:nvGraphicFramePr>
        <p:xfrm>
          <a:off x="55237" y="1018439"/>
          <a:ext cx="9033526" cy="5777413"/>
        </p:xfrm>
        <a:graphic>
          <a:graphicData uri="http://schemas.openxmlformats.org/drawingml/2006/table">
            <a:tbl>
              <a:tblPr firstRow="1" bandRow="1">
                <a:tableStyleId>{5C22544A-7EE6-4342-B048-85BDC9FD1C3A}</a:tableStyleId>
              </a:tblPr>
              <a:tblGrid>
                <a:gridCol w="5239574">
                  <a:extLst>
                    <a:ext uri="{9D8B030D-6E8A-4147-A177-3AD203B41FA5}">
                      <a16:colId xmlns:a16="http://schemas.microsoft.com/office/drawing/2014/main" val="1951562185"/>
                    </a:ext>
                  </a:extLst>
                </a:gridCol>
                <a:gridCol w="2061046">
                  <a:extLst>
                    <a:ext uri="{9D8B030D-6E8A-4147-A177-3AD203B41FA5}">
                      <a16:colId xmlns:a16="http://schemas.microsoft.com/office/drawing/2014/main" val="279140828"/>
                    </a:ext>
                  </a:extLst>
                </a:gridCol>
                <a:gridCol w="1732906">
                  <a:extLst>
                    <a:ext uri="{9D8B030D-6E8A-4147-A177-3AD203B41FA5}">
                      <a16:colId xmlns:a16="http://schemas.microsoft.com/office/drawing/2014/main" val="1490249110"/>
                    </a:ext>
                  </a:extLst>
                </a:gridCol>
              </a:tblGrid>
              <a:tr h="468182">
                <a:tc>
                  <a:txBody>
                    <a:bodyPr/>
                    <a:lstStyle/>
                    <a:p>
                      <a:pPr algn="ctr"/>
                      <a:r>
                        <a:rPr lang="en-US" dirty="0">
                          <a:solidFill>
                            <a:schemeClr val="tx1"/>
                          </a:solidFill>
                        </a:rPr>
                        <a:t>Expense (by semester)</a:t>
                      </a:r>
                    </a:p>
                  </a:txBody>
                  <a:tcPr anchor="ctr"/>
                </a:tc>
                <a:tc>
                  <a:txBody>
                    <a:bodyPr/>
                    <a:lstStyle/>
                    <a:p>
                      <a:pPr algn="ctr"/>
                      <a:r>
                        <a:rPr lang="en-US" dirty="0">
                          <a:solidFill>
                            <a:schemeClr val="tx1"/>
                          </a:solidFill>
                        </a:rPr>
                        <a:t>Domestic Student</a:t>
                      </a:r>
                    </a:p>
                    <a:p>
                      <a:pPr algn="ctr"/>
                      <a:r>
                        <a:rPr lang="en-US" sz="1000" dirty="0">
                          <a:solidFill>
                            <a:schemeClr val="tx1"/>
                          </a:solidFill>
                        </a:rPr>
                        <a:t>Not UI TA or Iowa Art Fellow</a:t>
                      </a:r>
                    </a:p>
                  </a:txBody>
                  <a:tcPr anchor="ctr"/>
                </a:tc>
                <a:tc>
                  <a:txBody>
                    <a:bodyPr/>
                    <a:lstStyle/>
                    <a:p>
                      <a:pPr algn="ctr"/>
                      <a:r>
                        <a:rPr lang="en-US" sz="1200" dirty="0">
                          <a:solidFill>
                            <a:schemeClr val="tx1"/>
                          </a:solidFill>
                        </a:rPr>
                        <a:t>Domestic Student </a:t>
                      </a:r>
                    </a:p>
                    <a:p>
                      <a:pPr algn="ctr"/>
                      <a:r>
                        <a:rPr lang="en-US" sz="1000" dirty="0">
                          <a:solidFill>
                            <a:schemeClr val="tx1"/>
                          </a:solidFill>
                        </a:rPr>
                        <a:t>UI TA or Iowa Art Fellow</a:t>
                      </a:r>
                    </a:p>
                  </a:txBody>
                  <a:tcPr anchor="ctr"/>
                </a:tc>
                <a:extLst>
                  <a:ext uri="{0D108BD9-81ED-4DB2-BD59-A6C34878D82A}">
                    <a16:rowId xmlns:a16="http://schemas.microsoft.com/office/drawing/2014/main" val="340444960"/>
                  </a:ext>
                </a:extLst>
              </a:tr>
              <a:tr h="618709">
                <a:tc>
                  <a:txBody>
                    <a:bodyPr/>
                    <a:lstStyle/>
                    <a:p>
                      <a:r>
                        <a:rPr lang="en-US" b="1" dirty="0"/>
                        <a:t>Tuition</a:t>
                      </a:r>
                      <a:r>
                        <a:rPr lang="en-US" dirty="0"/>
                        <a:t> </a:t>
                      </a:r>
                    </a:p>
                    <a:p>
                      <a:r>
                        <a:rPr lang="en-US" sz="1000" dirty="0"/>
                        <a:t>Full-time student in Graduate College; AY22-23 rates not yet finalized (estimate from </a:t>
                      </a:r>
                      <a:r>
                        <a:rPr lang="en-US" sz="1000" dirty="0">
                          <a:hlinkClick r:id="rId2"/>
                        </a:rPr>
                        <a:t>Tuition &amp; Fee Table</a:t>
                      </a:r>
                      <a:r>
                        <a:rPr lang="en-US" sz="1000" dirty="0"/>
                        <a:t>)</a:t>
                      </a:r>
                    </a:p>
                  </a:txBody>
                  <a:tcPr anchor="ctr"/>
                </a:tc>
                <a:tc>
                  <a:txBody>
                    <a:bodyPr/>
                    <a:lstStyle/>
                    <a:p>
                      <a:pPr algn="ctr"/>
                      <a:r>
                        <a:rPr lang="en-US" dirty="0"/>
                        <a:t>Iowa Resident: $5,373</a:t>
                      </a:r>
                    </a:p>
                    <a:p>
                      <a:pPr algn="ctr"/>
                      <a:r>
                        <a:rPr lang="en-US" dirty="0"/>
                        <a:t>Non-Resident: $15,130</a:t>
                      </a:r>
                    </a:p>
                  </a:txBody>
                  <a:tcPr anchor="ctr"/>
                </a:tc>
                <a:tc>
                  <a:txBody>
                    <a:bodyPr/>
                    <a:lstStyle/>
                    <a:p>
                      <a:pPr algn="ctr"/>
                      <a:r>
                        <a:rPr lang="en-US" sz="1300" dirty="0"/>
                        <a:t>$0 </a:t>
                      </a:r>
                      <a:r>
                        <a:rPr lang="en-US" sz="1000" dirty="0"/>
                        <a:t>(you will be charged the cost of in-state tuition, then receive a scholarship credit for it)</a:t>
                      </a:r>
                    </a:p>
                  </a:txBody>
                  <a:tcPr anchor="ctr"/>
                </a:tc>
                <a:extLst>
                  <a:ext uri="{0D108BD9-81ED-4DB2-BD59-A6C34878D82A}">
                    <a16:rowId xmlns:a16="http://schemas.microsoft.com/office/drawing/2014/main" val="3866516313"/>
                  </a:ext>
                </a:extLst>
              </a:tr>
              <a:tr h="775345">
                <a:tc>
                  <a:txBody>
                    <a:bodyPr/>
                    <a:lstStyle/>
                    <a:p>
                      <a:r>
                        <a:rPr lang="en-US" b="1" dirty="0"/>
                        <a:t>“Mandatory” Fees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Full-time student; AY22-23 rates not yet finalized (estimate). Here is more information about what the officially defined </a:t>
                      </a:r>
                      <a:r>
                        <a:rPr lang="en-US" sz="1000" dirty="0">
                          <a:solidFill>
                            <a:srgbClr val="00558C"/>
                          </a:solidFill>
                          <a:hlinkClick r:id="rId3">
                            <a:extLst>
                              <a:ext uri="{A12FA001-AC4F-418D-AE19-62706E023703}">
                                <ahyp:hlinkClr xmlns:ahyp="http://schemas.microsoft.com/office/drawing/2018/hyperlinkcolor" val="tx"/>
                              </a:ext>
                            </a:extLst>
                          </a:hlinkClick>
                        </a:rPr>
                        <a:t>Mandatory Fees</a:t>
                      </a:r>
                      <a:r>
                        <a:rPr lang="en-US" sz="1000" dirty="0"/>
                        <a:t> are (there are other required fees not included in this list). </a:t>
                      </a:r>
                    </a:p>
                  </a:txBody>
                  <a:tcPr anchor="ctr"/>
                </a:tc>
                <a:tc>
                  <a:txBody>
                    <a:bodyPr/>
                    <a:lstStyle/>
                    <a:p>
                      <a:pPr algn="ctr"/>
                      <a:r>
                        <a:rPr lang="en-US" dirty="0"/>
                        <a:t>$737</a:t>
                      </a:r>
                    </a:p>
                  </a:txBody>
                  <a:tcPr anchor="ctr"/>
                </a:tc>
                <a:tc>
                  <a:txBody>
                    <a:bodyPr/>
                    <a:lstStyle/>
                    <a:p>
                      <a:pPr algn="ctr"/>
                      <a:r>
                        <a:rPr lang="en-US" sz="1000" dirty="0"/>
                        <a:t>you pay 50%, which equals </a:t>
                      </a:r>
                      <a:r>
                        <a:rPr lang="en-US" sz="1300" dirty="0"/>
                        <a:t>$369 </a:t>
                      </a:r>
                    </a:p>
                  </a:txBody>
                  <a:tcPr anchor="ctr"/>
                </a:tc>
                <a:extLst>
                  <a:ext uri="{0D108BD9-81ED-4DB2-BD59-A6C34878D82A}">
                    <a16:rowId xmlns:a16="http://schemas.microsoft.com/office/drawing/2014/main" val="321853230"/>
                  </a:ext>
                </a:extLst>
              </a:tr>
              <a:tr h="618709">
                <a:tc>
                  <a:txBody>
                    <a:bodyPr/>
                    <a:lstStyle/>
                    <a:p>
                      <a:r>
                        <a:rPr lang="en-US" b="1" dirty="0"/>
                        <a:t>UI Health Insurance</a:t>
                      </a:r>
                    </a:p>
                    <a:p>
                      <a:r>
                        <a:rPr lang="en-US" sz="1000" dirty="0"/>
                        <a:t>Single SHIP coverage; here are the </a:t>
                      </a:r>
                      <a:r>
                        <a:rPr lang="en-US" sz="1000" dirty="0">
                          <a:hlinkClick r:id="rId4"/>
                        </a:rPr>
                        <a:t>SHIP/GradCare payment rates </a:t>
                      </a:r>
                      <a:r>
                        <a:rPr lang="en-US" sz="1000" dirty="0"/>
                        <a:t>of the two plans, inc. dependent &amp; spouse. AY22-23 rates not yet finalized, so anticipate increase</a:t>
                      </a:r>
                    </a:p>
                  </a:txBody>
                  <a:tcPr anchor="ctr"/>
                </a:tc>
                <a:tc>
                  <a:txBody>
                    <a:bodyPr/>
                    <a:lstStyle/>
                    <a:p>
                      <a:pPr algn="ctr"/>
                      <a:r>
                        <a:rPr lang="en-US" dirty="0"/>
                        <a:t>$1,625</a:t>
                      </a:r>
                    </a:p>
                  </a:txBody>
                  <a:tcPr anchor="ctr"/>
                </a:tc>
                <a:tc>
                  <a:txBody>
                    <a:bodyPr/>
                    <a:lstStyle/>
                    <a:p>
                      <a:pPr algn="ctr"/>
                      <a:r>
                        <a:rPr lang="en-US" dirty="0"/>
                        <a:t>$175</a:t>
                      </a:r>
                    </a:p>
                  </a:txBody>
                  <a:tcPr anchor="ctr"/>
                </a:tc>
                <a:extLst>
                  <a:ext uri="{0D108BD9-81ED-4DB2-BD59-A6C34878D82A}">
                    <a16:rowId xmlns:a16="http://schemas.microsoft.com/office/drawing/2014/main" val="379039177"/>
                  </a:ext>
                </a:extLst>
              </a:tr>
              <a:tr h="468182">
                <a:tc>
                  <a:txBody>
                    <a:bodyPr/>
                    <a:lstStyle/>
                    <a:p>
                      <a:r>
                        <a:rPr lang="en-US" b="1" dirty="0"/>
                        <a:t>Dental Insurance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Optional; Single coverage; see the </a:t>
                      </a:r>
                      <a:r>
                        <a:rPr lang="en-US" sz="1000" dirty="0">
                          <a:hlinkClick r:id="rId5"/>
                        </a:rPr>
                        <a:t>Dental rates </a:t>
                      </a:r>
                      <a:r>
                        <a:rPr lang="en-US" sz="1000" dirty="0"/>
                        <a:t>that include dependents and spouse</a:t>
                      </a:r>
                    </a:p>
                  </a:txBody>
                  <a:tcPr anchor="ctr"/>
                </a:tc>
                <a:tc>
                  <a:txBody>
                    <a:bodyPr/>
                    <a:lstStyle/>
                    <a:p>
                      <a:pPr algn="ctr"/>
                      <a:r>
                        <a:rPr lang="en-US" dirty="0"/>
                        <a:t>$125</a:t>
                      </a:r>
                    </a:p>
                  </a:txBody>
                  <a:tcPr anchor="ctr"/>
                </a:tc>
                <a:tc>
                  <a:txBody>
                    <a:bodyPr/>
                    <a:lstStyle/>
                    <a:p>
                      <a:pPr algn="ctr"/>
                      <a:r>
                        <a:rPr lang="en-US" dirty="0"/>
                        <a:t>$19</a:t>
                      </a:r>
                    </a:p>
                  </a:txBody>
                  <a:tcPr anchor="ctr"/>
                </a:tc>
                <a:extLst>
                  <a:ext uri="{0D108BD9-81ED-4DB2-BD59-A6C34878D82A}">
                    <a16:rowId xmlns:a16="http://schemas.microsoft.com/office/drawing/2014/main" val="3904725462"/>
                  </a:ext>
                </a:extLst>
              </a:tr>
              <a:tr h="468182">
                <a:tc>
                  <a:txBody>
                    <a:bodyPr/>
                    <a:lstStyle/>
                    <a:p>
                      <a:r>
                        <a:rPr lang="en-US" b="1" dirty="0"/>
                        <a:t>Document and Records Fee</a:t>
                      </a:r>
                    </a:p>
                    <a:p>
                      <a:r>
                        <a:rPr lang="en-US" sz="1000" dirty="0"/>
                        <a:t>(1</a:t>
                      </a:r>
                      <a:r>
                        <a:rPr lang="en-US" sz="1000" baseline="30000" dirty="0"/>
                        <a:t>st</a:t>
                      </a:r>
                      <a:r>
                        <a:rPr lang="en-US" sz="1000" dirty="0"/>
                        <a:t> semester </a:t>
                      </a:r>
                      <a:r>
                        <a:rPr lang="en-US" sz="1000" dirty="0">
                          <a:hlinkClick r:id="rId6"/>
                        </a:rPr>
                        <a:t>only</a:t>
                      </a:r>
                      <a:r>
                        <a:rPr lang="en-US" sz="1000" dirty="0"/>
                        <a:t>)</a:t>
                      </a:r>
                    </a:p>
                  </a:txBody>
                  <a:tcPr anchor="ctr"/>
                </a:tc>
                <a:tc>
                  <a:txBody>
                    <a:bodyPr/>
                    <a:lstStyle/>
                    <a:p>
                      <a:pPr algn="ctr"/>
                      <a:r>
                        <a:rPr lang="en-US" dirty="0"/>
                        <a:t>$225</a:t>
                      </a:r>
                    </a:p>
                  </a:txBody>
                  <a:tcPr anchor="ctr"/>
                </a:tc>
                <a:tc>
                  <a:txBody>
                    <a:bodyPr/>
                    <a:lstStyle/>
                    <a:p>
                      <a:pPr algn="ctr"/>
                      <a:r>
                        <a:rPr lang="en-US" dirty="0"/>
                        <a:t>$225</a:t>
                      </a:r>
                    </a:p>
                  </a:txBody>
                  <a:tcPr anchor="ctr"/>
                </a:tc>
                <a:extLst>
                  <a:ext uri="{0D108BD9-81ED-4DB2-BD59-A6C34878D82A}">
                    <a16:rowId xmlns:a16="http://schemas.microsoft.com/office/drawing/2014/main" val="3604831908"/>
                  </a:ext>
                </a:extLst>
              </a:tr>
              <a:tr h="775345">
                <a:tc>
                  <a:txBody>
                    <a:bodyPr/>
                    <a:lstStyle/>
                    <a:p>
                      <a:r>
                        <a:rPr lang="en-US" b="1" dirty="0"/>
                        <a:t>August Insurance</a:t>
                      </a:r>
                    </a:p>
                    <a:p>
                      <a:r>
                        <a:rPr lang="en-US" sz="1000" dirty="0"/>
                        <a:t>(1</a:t>
                      </a:r>
                      <a:r>
                        <a:rPr lang="en-US" sz="1000" baseline="30000" dirty="0"/>
                        <a:t>st</a:t>
                      </a:r>
                      <a:r>
                        <a:rPr lang="en-US" sz="1000" dirty="0"/>
                        <a:t> semester only) TAs/Fellowship only; employer contribution doesn’t begin until September, but you can enroll in coverage starting in August; fee not applicable if enroll in coverage starting in September.</a:t>
                      </a:r>
                    </a:p>
                  </a:txBody>
                  <a:tcPr anchor="ctr"/>
                </a:tc>
                <a:tc>
                  <a:txBody>
                    <a:bodyPr/>
                    <a:lstStyle/>
                    <a:p>
                      <a:pPr algn="ctr"/>
                      <a:r>
                        <a:rPr lang="en-US" dirty="0"/>
                        <a:t>N/A (included above)</a:t>
                      </a:r>
                    </a:p>
                  </a:txBody>
                  <a:tcPr anchor="ctr"/>
                </a:tc>
                <a:tc>
                  <a:txBody>
                    <a:bodyPr/>
                    <a:lstStyle/>
                    <a:p>
                      <a:pPr algn="ctr"/>
                      <a:r>
                        <a:rPr lang="en-US" dirty="0"/>
                        <a:t>$325</a:t>
                      </a:r>
                    </a:p>
                  </a:txBody>
                  <a:tcPr anchor="ctr"/>
                </a:tc>
                <a:extLst>
                  <a:ext uri="{0D108BD9-81ED-4DB2-BD59-A6C34878D82A}">
                    <a16:rowId xmlns:a16="http://schemas.microsoft.com/office/drawing/2014/main" val="2851824129"/>
                  </a:ext>
                </a:extLst>
              </a:tr>
              <a:tr h="516896">
                <a:tc>
                  <a:txBody>
                    <a:bodyPr/>
                    <a:lstStyle/>
                    <a:p>
                      <a:pPr algn="r"/>
                      <a:r>
                        <a:rPr lang="en-US" sz="1400" b="1" dirty="0"/>
                        <a:t>Approximate First Semester Total:</a:t>
                      </a:r>
                    </a:p>
                  </a:txBody>
                  <a:tcPr anchor="ctr"/>
                </a:tc>
                <a:tc>
                  <a:txBody>
                    <a:bodyPr/>
                    <a:lstStyle/>
                    <a:p>
                      <a:pPr algn="ctr"/>
                      <a:r>
                        <a:rPr lang="en-US" b="1" dirty="0"/>
                        <a:t>Iowa Resident: $8,085</a:t>
                      </a:r>
                    </a:p>
                    <a:p>
                      <a:pPr algn="ctr"/>
                      <a:r>
                        <a:rPr lang="en-US" b="1" dirty="0"/>
                        <a:t>Non-Resident: $17,842</a:t>
                      </a:r>
                    </a:p>
                  </a:txBody>
                  <a:tcPr anchor="ctr"/>
                </a:tc>
                <a:tc>
                  <a:txBody>
                    <a:bodyPr/>
                    <a:lstStyle/>
                    <a:p>
                      <a:pPr algn="ctr"/>
                      <a:r>
                        <a:rPr lang="en-US" b="1" dirty="0"/>
                        <a:t>$1,113</a:t>
                      </a:r>
                    </a:p>
                  </a:txBody>
                  <a:tcPr anchor="ctr"/>
                </a:tc>
                <a:extLst>
                  <a:ext uri="{0D108BD9-81ED-4DB2-BD59-A6C34878D82A}">
                    <a16:rowId xmlns:a16="http://schemas.microsoft.com/office/drawing/2014/main" val="669494194"/>
                  </a:ext>
                </a:extLst>
              </a:tr>
              <a:tr h="939812">
                <a:tc>
                  <a:txBody>
                    <a:bodyPr/>
                    <a:lstStyle/>
                    <a:p>
                      <a:r>
                        <a:rPr lang="en-US" sz="1400" b="1" dirty="0"/>
                        <a:t>Not on U-Bill: Estimated Personal Living Expenses </a:t>
                      </a:r>
                    </a:p>
                    <a:p>
                      <a:r>
                        <a:rPr lang="en-US" sz="1000" dirty="0"/>
                        <a:t>For a single person. Estimate includes. rent, utilities, groceries, textbooks, materials, other personal expenses, etc. This is </a:t>
                      </a:r>
                      <a:r>
                        <a:rPr lang="en-US" sz="1000" b="1" u="sng" dirty="0"/>
                        <a:t>highly variable</a:t>
                      </a:r>
                      <a:r>
                        <a:rPr lang="en-US" sz="1000" b="1" u="none" dirty="0"/>
                        <a:t> </a:t>
                      </a:r>
                      <a:r>
                        <a:rPr lang="en-US" sz="1000" dirty="0"/>
                        <a:t>based on housing arrangements and personal preferences. Can estimate an approx. additional $2,500 for spouse and $1,250 per child per semester. </a:t>
                      </a:r>
                    </a:p>
                  </a:txBody>
                  <a:tcPr anchor="ctr"/>
                </a:tc>
                <a:tc>
                  <a:txBody>
                    <a:bodyPr/>
                    <a:lstStyle/>
                    <a:p>
                      <a:pPr algn="ctr"/>
                      <a:r>
                        <a:rPr lang="en-US" dirty="0"/>
                        <a:t>$5,500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$5,500</a:t>
                      </a:r>
                    </a:p>
                  </a:txBody>
                  <a:tcPr anchor="ctr"/>
                </a:tc>
                <a:extLst>
                  <a:ext uri="{0D108BD9-81ED-4DB2-BD59-A6C34878D82A}">
                    <a16:rowId xmlns:a16="http://schemas.microsoft.com/office/drawing/2014/main" val="479867424"/>
                  </a:ext>
                </a:extLst>
              </a:tr>
            </a:tbl>
          </a:graphicData>
        </a:graphic>
      </p:graphicFrame>
    </p:spTree>
    <p:extLst>
      <p:ext uri="{BB962C8B-B14F-4D97-AF65-F5344CB8AC3E}">
        <p14:creationId xmlns:p14="http://schemas.microsoft.com/office/powerpoint/2010/main" val="2657644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D5CE19-2EF9-4B85-B854-C6EA57D91CDC}"/>
              </a:ext>
            </a:extLst>
          </p:cNvPr>
          <p:cNvSpPr txBox="1"/>
          <p:nvPr/>
        </p:nvSpPr>
        <p:spPr>
          <a:xfrm>
            <a:off x="8691150" y="6496590"/>
            <a:ext cx="441146" cy="369332"/>
          </a:xfrm>
          <a:prstGeom prst="rect">
            <a:avLst/>
          </a:prstGeom>
          <a:noFill/>
        </p:spPr>
        <p:txBody>
          <a:bodyPr wrap="none" rtlCol="0">
            <a:spAutoFit/>
          </a:bodyPr>
          <a:lstStyle/>
          <a:p>
            <a:fld id="{54F29E4C-61B2-4008-A223-DB846CC80B90}" type="slidenum">
              <a:rPr lang="en-US" smtClean="0"/>
              <a:t>28</a:t>
            </a:fld>
            <a:endParaRPr lang="en-US" dirty="0"/>
          </a:p>
        </p:txBody>
      </p:sp>
      <p:sp>
        <p:nvSpPr>
          <p:cNvPr id="2" name="Title 1">
            <a:extLst>
              <a:ext uri="{FF2B5EF4-FFF2-40B4-BE49-F238E27FC236}">
                <a16:creationId xmlns:a16="http://schemas.microsoft.com/office/drawing/2014/main" id="{3C17631A-1BB4-4759-8027-FEEAB81DB6C6}"/>
              </a:ext>
            </a:extLst>
          </p:cNvPr>
          <p:cNvSpPr>
            <a:spLocks noGrp="1"/>
          </p:cNvSpPr>
          <p:nvPr>
            <p:ph type="title"/>
          </p:nvPr>
        </p:nvSpPr>
        <p:spPr>
          <a:xfrm>
            <a:off x="473028" y="438376"/>
            <a:ext cx="5456992" cy="869089"/>
          </a:xfrm>
        </p:spPr>
        <p:txBody>
          <a:bodyPr/>
          <a:lstStyle/>
          <a:p>
            <a:r>
              <a:rPr lang="en-US" dirty="0"/>
              <a:t>How to Read Your U-Bill</a:t>
            </a:r>
          </a:p>
        </p:txBody>
      </p:sp>
      <p:sp>
        <p:nvSpPr>
          <p:cNvPr id="4" name="Content Placeholder 3">
            <a:extLst>
              <a:ext uri="{FF2B5EF4-FFF2-40B4-BE49-F238E27FC236}">
                <a16:creationId xmlns:a16="http://schemas.microsoft.com/office/drawing/2014/main" id="{9E8612DB-FFF3-4F6B-A875-6D8449DC1FC5}"/>
              </a:ext>
            </a:extLst>
          </p:cNvPr>
          <p:cNvSpPr>
            <a:spLocks noGrp="1"/>
          </p:cNvSpPr>
          <p:nvPr>
            <p:ph idx="1"/>
          </p:nvPr>
        </p:nvSpPr>
        <p:spPr>
          <a:xfrm>
            <a:off x="99588" y="1417826"/>
            <a:ext cx="8890503" cy="5056262"/>
          </a:xfrm>
        </p:spPr>
        <p:txBody>
          <a:bodyPr>
            <a:normAutofit/>
          </a:bodyPr>
          <a:lstStyle/>
          <a:p>
            <a:pPr>
              <a:lnSpc>
                <a:spcPct val="90000"/>
              </a:lnSpc>
            </a:pPr>
            <a:r>
              <a:rPr lang="en-US" sz="1600" dirty="0"/>
              <a:t>It can be messy/ tricky to understand how to read your U-Bill sometimes (especially for TAs and those on fellowship, and even more especially for international TAs)</a:t>
            </a:r>
          </a:p>
          <a:p>
            <a:pPr>
              <a:lnSpc>
                <a:spcPct val="90000"/>
              </a:lnSpc>
            </a:pPr>
            <a:r>
              <a:rPr lang="en-US" sz="1600" dirty="0"/>
              <a:t>On your August U-Bill, you will be charged tuition, mandatory fees, and some of the other fees listed on the previous slides.</a:t>
            </a:r>
          </a:p>
          <a:p>
            <a:pPr lvl="1">
              <a:lnSpc>
                <a:spcPct val="90000"/>
              </a:lnSpc>
            </a:pPr>
            <a:r>
              <a:rPr lang="en-US" sz="1500" dirty="0"/>
              <a:t>If in late July, your TA employment appointment/fellowship is still routing in workflow, you may get charged out-of-state tuition. </a:t>
            </a:r>
            <a:r>
              <a:rPr lang="en-US" sz="1500" u="sng" dirty="0"/>
              <a:t>Don’t worry</a:t>
            </a:r>
            <a:r>
              <a:rPr lang="en-US" sz="1500" dirty="0"/>
              <a:t>- you will see that they will reverse/remove this from your U-Bill later, then apply the grad appointment tuition that all TAs/fellowships are first charged.</a:t>
            </a:r>
          </a:p>
          <a:p>
            <a:pPr lvl="1">
              <a:lnSpc>
                <a:spcPct val="90000"/>
              </a:lnSpc>
            </a:pPr>
            <a:r>
              <a:rPr lang="en-US" sz="1500" dirty="0"/>
              <a:t>Not all fees will make it to your August U-Bill; be prepared to see some of these charges later on your September/October/future U-Bills. </a:t>
            </a:r>
          </a:p>
          <a:p>
            <a:pPr>
              <a:lnSpc>
                <a:spcPct val="90000"/>
              </a:lnSpc>
            </a:pPr>
            <a:r>
              <a:rPr lang="en-US" sz="1600" dirty="0"/>
              <a:t>Then, usually in mid-August, they will apply a credit that says “COGS” or “Liberal Arts and Science Admin”. This is your tuition and fees scholarship as part of your Assistantship/Fellowship.</a:t>
            </a:r>
          </a:p>
          <a:p>
            <a:pPr>
              <a:lnSpc>
                <a:spcPct val="90000"/>
              </a:lnSpc>
            </a:pPr>
            <a:r>
              <a:rPr lang="en-US" sz="1600" dirty="0"/>
              <a:t>If you want more information about a charge, click the blue “i” on your UBill for contact information</a:t>
            </a:r>
          </a:p>
          <a:p>
            <a:pPr>
              <a:lnSpc>
                <a:spcPct val="90000"/>
              </a:lnSpc>
            </a:pPr>
            <a:r>
              <a:rPr lang="en-US" sz="1600" b="1" dirty="0"/>
              <a:t>My Strong Suggestion: </a:t>
            </a:r>
            <a:r>
              <a:rPr lang="en-US" sz="1600" dirty="0"/>
              <a:t>Contact the Billing Office between Aug. 15-19 and ask what your minimum payment will be for the due date of Thurs. Aug. 25</a:t>
            </a:r>
            <a:r>
              <a:rPr lang="en-US" sz="1600" baseline="30000" dirty="0"/>
              <a:t>th</a:t>
            </a:r>
            <a:r>
              <a:rPr lang="en-US" sz="1600" dirty="0"/>
              <a:t>. Otherwise, you may have to pay a late fee. </a:t>
            </a:r>
          </a:p>
          <a:p>
            <a:pPr>
              <a:lnSpc>
                <a:spcPct val="90000"/>
              </a:lnSpc>
            </a:pPr>
            <a:r>
              <a:rPr lang="en-US" sz="1600" b="1" dirty="0"/>
              <a:t>Questions? Directly contact the Billing Office via Email: </a:t>
            </a:r>
            <a:r>
              <a:rPr lang="en-US" sz="1600" b="1" dirty="0">
                <a:hlinkClick r:id="rId2"/>
              </a:rPr>
              <a:t>ubill@uiowa.edu</a:t>
            </a:r>
            <a:r>
              <a:rPr lang="en-US" sz="1600" b="1" dirty="0"/>
              <a:t>, their </a:t>
            </a:r>
            <a:r>
              <a:rPr lang="en-US" sz="1600" b="1" dirty="0">
                <a:hlinkClick r:id="rId3"/>
              </a:rPr>
              <a:t>website</a:t>
            </a:r>
            <a:r>
              <a:rPr lang="en-US" sz="1600" b="1" dirty="0"/>
              <a:t>, 2700 UCC (above CVS) or call 319-335-0071</a:t>
            </a:r>
          </a:p>
        </p:txBody>
      </p:sp>
      <p:pic>
        <p:nvPicPr>
          <p:cNvPr id="7" name="Content Placeholder 5" descr="yellow  icon of a bag of money with the $ sign on it and a stack of coins to the right">
            <a:extLst>
              <a:ext uri="{FF2B5EF4-FFF2-40B4-BE49-F238E27FC236}">
                <a16:creationId xmlns:a16="http://schemas.microsoft.com/office/drawing/2014/main" id="{BFF91B64-2A72-407E-89F4-CBFE5C0A2EA9}"/>
              </a:ext>
            </a:extLst>
          </p:cNvPr>
          <p:cNvPicPr>
            <a:picLocks noChangeAspect="1"/>
          </p:cNvPicPr>
          <p:nvPr/>
        </p:nvPicPr>
        <p:blipFill>
          <a:blip r:embed="rId4"/>
          <a:stretch>
            <a:fillRect/>
          </a:stretch>
        </p:blipFill>
        <p:spPr>
          <a:xfrm>
            <a:off x="6761463" y="336514"/>
            <a:ext cx="915055" cy="915055"/>
          </a:xfrm>
          <a:prstGeom prst="rect">
            <a:avLst/>
          </a:prstGeom>
        </p:spPr>
      </p:pic>
    </p:spTree>
    <p:extLst>
      <p:ext uri="{BB962C8B-B14F-4D97-AF65-F5344CB8AC3E}">
        <p14:creationId xmlns:p14="http://schemas.microsoft.com/office/powerpoint/2010/main" val="263284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90A435-11FB-49A9-9818-1450DA422475}"/>
              </a:ext>
            </a:extLst>
          </p:cNvPr>
          <p:cNvSpPr txBox="1"/>
          <p:nvPr/>
        </p:nvSpPr>
        <p:spPr>
          <a:xfrm>
            <a:off x="8752114" y="6540137"/>
            <a:ext cx="441146" cy="369332"/>
          </a:xfrm>
          <a:prstGeom prst="rect">
            <a:avLst/>
          </a:prstGeom>
          <a:noFill/>
        </p:spPr>
        <p:txBody>
          <a:bodyPr wrap="none" rtlCol="0">
            <a:spAutoFit/>
          </a:bodyPr>
          <a:lstStyle/>
          <a:p>
            <a:fld id="{D9A9A6A8-1F20-494A-81A0-FB97E4CAB64D}" type="slidenum">
              <a:rPr lang="en-US" smtClean="0"/>
              <a:t>29</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628649" y="1676139"/>
            <a:ext cx="5136425" cy="2995194"/>
          </a:xfrm>
        </p:spPr>
        <p:txBody>
          <a:bodyPr>
            <a:normAutofit fontScale="90000"/>
          </a:bodyPr>
          <a:lstStyle/>
          <a:p>
            <a:r>
              <a:rPr lang="en-US" dirty="0"/>
              <a:t>Facilities:</a:t>
            </a:r>
            <a:br>
              <a:rPr lang="en-US" dirty="0"/>
            </a:br>
            <a:br>
              <a:rPr lang="en-US" dirty="0"/>
            </a:br>
            <a:r>
              <a:rPr lang="en-US" sz="3600" b="0" dirty="0"/>
              <a:t>Phillips Hall, </a:t>
            </a:r>
            <a:br>
              <a:rPr lang="en-US" sz="3600" b="0" dirty="0"/>
            </a:br>
            <a:r>
              <a:rPr lang="en-US" sz="3600" b="0" dirty="0"/>
              <a:t>DWLLC Main Office, &amp;</a:t>
            </a:r>
            <a:br>
              <a:rPr lang="en-US" sz="3600" b="0" dirty="0"/>
            </a:br>
            <a:r>
              <a:rPr lang="en-US" sz="3600" b="0" dirty="0"/>
              <a:t>Center for Language and Culture Learning</a:t>
            </a:r>
            <a:br>
              <a:rPr lang="en-US" sz="3600" b="0" dirty="0"/>
            </a:br>
            <a:endParaRPr lang="en-US" b="0" dirty="0"/>
          </a:p>
        </p:txBody>
      </p:sp>
      <p:pic>
        <p:nvPicPr>
          <p:cNvPr id="6" name="Picture 5" descr="yellow and black icon of a tall building ">
            <a:extLst>
              <a:ext uri="{FF2B5EF4-FFF2-40B4-BE49-F238E27FC236}">
                <a16:creationId xmlns:a16="http://schemas.microsoft.com/office/drawing/2014/main" id="{6112AC7B-CE8E-49EC-8A49-6F12A9770043}"/>
              </a:ext>
              <a:ext uri="{C183D7F6-B498-43B3-948B-1728B52AA6E4}">
                <adec:decorative xmlns:adec="http://schemas.microsoft.com/office/drawing/2017/decorative" val="0"/>
              </a:ext>
            </a:extLst>
          </p:cNvPr>
          <p:cNvPicPr>
            <a:picLocks noChangeAspect="1"/>
          </p:cNvPicPr>
          <p:nvPr/>
        </p:nvPicPr>
        <p:blipFill rotWithShape="1">
          <a:blip r:embed="rId2"/>
          <a:srcRect l="40196" r="-1"/>
          <a:stretch/>
        </p:blipFill>
        <p:spPr>
          <a:xfrm>
            <a:off x="5887452" y="1166954"/>
            <a:ext cx="3256547" cy="5445253"/>
          </a:xfrm>
          <a:prstGeom prst="rect">
            <a:avLst/>
          </a:prstGeom>
        </p:spPr>
      </p:pic>
    </p:spTree>
    <p:extLst>
      <p:ext uri="{BB962C8B-B14F-4D97-AF65-F5344CB8AC3E}">
        <p14:creationId xmlns:p14="http://schemas.microsoft.com/office/powerpoint/2010/main" val="1307350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A8462-7901-4147-B537-936DD548F990}"/>
              </a:ext>
              <a:ext uri="{C183D7F6-B498-43B3-948B-1728B52AA6E4}">
                <adec:decorative xmlns:adec="http://schemas.microsoft.com/office/drawing/2017/decorative" val="0"/>
              </a:ext>
            </a:extLst>
          </p:cNvPr>
          <p:cNvSpPr txBox="1"/>
          <p:nvPr/>
        </p:nvSpPr>
        <p:spPr>
          <a:xfrm>
            <a:off x="8769531" y="6488668"/>
            <a:ext cx="312906" cy="369332"/>
          </a:xfrm>
          <a:prstGeom prst="rect">
            <a:avLst/>
          </a:prstGeom>
          <a:noFill/>
        </p:spPr>
        <p:txBody>
          <a:bodyPr wrap="none" rtlCol="0">
            <a:spAutoFit/>
          </a:bodyPr>
          <a:lstStyle/>
          <a:p>
            <a:fld id="{98EC53AD-77BC-475E-A9A3-BD007BFE44D7}" type="slidenum">
              <a:rPr lang="en-US" smtClean="0"/>
              <a:t>3</a:t>
            </a:fld>
            <a:endParaRPr lang="en-US" dirty="0"/>
          </a:p>
        </p:txBody>
      </p:sp>
      <p:sp>
        <p:nvSpPr>
          <p:cNvPr id="2" name="Title 1">
            <a:extLst>
              <a:ext uri="{FF2B5EF4-FFF2-40B4-BE49-F238E27FC236}">
                <a16:creationId xmlns:a16="http://schemas.microsoft.com/office/drawing/2014/main" id="{BD3F2837-D38A-4552-9528-416B285B290C}"/>
              </a:ext>
            </a:extLst>
          </p:cNvPr>
          <p:cNvSpPr>
            <a:spLocks noGrp="1"/>
          </p:cNvSpPr>
          <p:nvPr>
            <p:ph type="title"/>
          </p:nvPr>
        </p:nvSpPr>
        <p:spPr/>
        <p:txBody>
          <a:bodyPr/>
          <a:lstStyle/>
          <a:p>
            <a:r>
              <a:rPr lang="en-US" dirty="0"/>
              <a:t>Important Update: Your Email</a:t>
            </a:r>
          </a:p>
        </p:txBody>
      </p:sp>
      <p:sp>
        <p:nvSpPr>
          <p:cNvPr id="3" name="Content Placeholder 2">
            <a:extLst>
              <a:ext uri="{FF2B5EF4-FFF2-40B4-BE49-F238E27FC236}">
                <a16:creationId xmlns:a16="http://schemas.microsoft.com/office/drawing/2014/main" id="{E385775A-5DE4-4BF5-AEC8-0B169EF325D8}"/>
              </a:ext>
            </a:extLst>
          </p:cNvPr>
          <p:cNvSpPr>
            <a:spLocks noGrp="1"/>
          </p:cNvSpPr>
          <p:nvPr>
            <p:ph idx="1"/>
          </p:nvPr>
        </p:nvSpPr>
        <p:spPr>
          <a:xfrm>
            <a:off x="101662" y="1485282"/>
            <a:ext cx="6482017" cy="4661066"/>
          </a:xfrm>
        </p:spPr>
        <p:txBody>
          <a:bodyPr>
            <a:noAutofit/>
          </a:bodyPr>
          <a:lstStyle/>
          <a:p>
            <a:r>
              <a:rPr lang="en-US" sz="1800" dirty="0"/>
              <a:t>You have been assigned a University of Iowa email address, typically in the form of </a:t>
            </a:r>
            <a:r>
              <a:rPr lang="en-US" sz="1800" dirty="0">
                <a:hlinkClick r:id="rId2"/>
              </a:rPr>
              <a:t>firstname-lastname@uiowa.edu</a:t>
            </a:r>
            <a:r>
              <a:rPr lang="en-US" sz="1800" dirty="0"/>
              <a:t> (though you may have been assigned a middle initial, a number, or another variation on this format)</a:t>
            </a:r>
          </a:p>
          <a:p>
            <a:r>
              <a:rPr lang="en-US" sz="1800" dirty="0"/>
              <a:t>For your privacy and the protection of your student record, UI faculty and staff can only correspond with your UI address. We cannot communicate this information to a personal email that has not been verified by UI Information Technology Services. </a:t>
            </a:r>
          </a:p>
          <a:p>
            <a:r>
              <a:rPr lang="en-US" sz="1800" b="1" dirty="0"/>
              <a:t>Important information is currently being sent to this email address! Check it regularly! </a:t>
            </a:r>
          </a:p>
          <a:p>
            <a:r>
              <a:rPr lang="en-US" sz="1800" b="1" dirty="0"/>
              <a:t>Starting August 1, I will communicate with your ONLY via your UI email address. </a:t>
            </a:r>
          </a:p>
          <a:p>
            <a:r>
              <a:rPr lang="en-US" sz="1800" dirty="0"/>
              <a:t>Login to your email with your HawkID and password with </a:t>
            </a:r>
            <a:r>
              <a:rPr lang="en-US" sz="1800" dirty="0">
                <a:hlinkClick r:id="rId3"/>
              </a:rPr>
              <a:t>Office 365</a:t>
            </a:r>
            <a:r>
              <a:rPr lang="en-US" sz="1800" dirty="0"/>
              <a:t> </a:t>
            </a:r>
          </a:p>
        </p:txBody>
      </p:sp>
      <p:pic>
        <p:nvPicPr>
          <p:cNvPr id="7" name="Picture 6">
            <a:extLst>
              <a:ext uri="{FF2B5EF4-FFF2-40B4-BE49-F238E27FC236}">
                <a16:creationId xmlns:a16="http://schemas.microsoft.com/office/drawing/2014/main" id="{30138F8B-9902-4A42-912D-BB3B55F1687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23099" y="2364344"/>
            <a:ext cx="1946432" cy="1946432"/>
          </a:xfrm>
          <a:prstGeom prst="rect">
            <a:avLst/>
          </a:prstGeom>
        </p:spPr>
      </p:pic>
    </p:spTree>
    <p:extLst>
      <p:ext uri="{BB962C8B-B14F-4D97-AF65-F5344CB8AC3E}">
        <p14:creationId xmlns:p14="http://schemas.microsoft.com/office/powerpoint/2010/main" val="217611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389C00-E7CE-48B4-9347-6A3800B51ABB}"/>
              </a:ext>
            </a:extLst>
          </p:cNvPr>
          <p:cNvSpPr txBox="1"/>
          <p:nvPr/>
        </p:nvSpPr>
        <p:spPr>
          <a:xfrm>
            <a:off x="8708570" y="6566261"/>
            <a:ext cx="441146" cy="369332"/>
          </a:xfrm>
          <a:prstGeom prst="rect">
            <a:avLst/>
          </a:prstGeom>
          <a:noFill/>
        </p:spPr>
        <p:txBody>
          <a:bodyPr wrap="none" rtlCol="0">
            <a:spAutoFit/>
          </a:bodyPr>
          <a:lstStyle/>
          <a:p>
            <a:fld id="{9479CE90-4B0C-4E20-9D66-09C397ED1A37}" type="slidenum">
              <a:rPr lang="en-US" smtClean="0"/>
              <a:t>30</a:t>
            </a:fld>
            <a:endParaRPr lang="en-US" dirty="0"/>
          </a:p>
        </p:txBody>
      </p:sp>
      <p:sp>
        <p:nvSpPr>
          <p:cNvPr id="2" name="Title 1">
            <a:extLst>
              <a:ext uri="{FF2B5EF4-FFF2-40B4-BE49-F238E27FC236}">
                <a16:creationId xmlns:a16="http://schemas.microsoft.com/office/drawing/2014/main" id="{898E58F9-1CCE-41DD-BA28-91C541F999AC}"/>
              </a:ext>
            </a:extLst>
          </p:cNvPr>
          <p:cNvSpPr>
            <a:spLocks noGrp="1"/>
          </p:cNvSpPr>
          <p:nvPr>
            <p:ph type="title"/>
          </p:nvPr>
        </p:nvSpPr>
        <p:spPr>
          <a:xfrm>
            <a:off x="346279" y="67000"/>
            <a:ext cx="7886700" cy="704260"/>
          </a:xfrm>
        </p:spPr>
        <p:txBody>
          <a:bodyPr>
            <a:normAutofit/>
          </a:bodyPr>
          <a:lstStyle/>
          <a:p>
            <a:r>
              <a:rPr lang="en-US" dirty="0"/>
              <a:t>DWLLC Staff- Who Does </a:t>
            </a:r>
            <a:r>
              <a:rPr lang="en-US" dirty="0">
                <a:highlight>
                  <a:srgbClr val="FF00FF"/>
                </a:highlight>
              </a:rPr>
              <a:t>What</a:t>
            </a:r>
          </a:p>
        </p:txBody>
      </p:sp>
      <p:sp>
        <p:nvSpPr>
          <p:cNvPr id="3" name="Content Placeholder 2">
            <a:extLst>
              <a:ext uri="{FF2B5EF4-FFF2-40B4-BE49-F238E27FC236}">
                <a16:creationId xmlns:a16="http://schemas.microsoft.com/office/drawing/2014/main" id="{555D6480-D47D-40F8-9556-99C479300823}"/>
              </a:ext>
            </a:extLst>
          </p:cNvPr>
          <p:cNvSpPr>
            <a:spLocks noGrp="1"/>
          </p:cNvSpPr>
          <p:nvPr>
            <p:ph idx="1"/>
          </p:nvPr>
        </p:nvSpPr>
        <p:spPr>
          <a:xfrm>
            <a:off x="2036177" y="6460003"/>
            <a:ext cx="4862564" cy="365125"/>
          </a:xfrm>
        </p:spPr>
        <p:txBody>
          <a:bodyPr>
            <a:normAutofit fontScale="92500" lnSpcReduction="10000"/>
          </a:bodyPr>
          <a:lstStyle/>
          <a:p>
            <a:r>
              <a:rPr lang="en-US" dirty="0"/>
              <a:t>Link: </a:t>
            </a:r>
            <a:r>
              <a:rPr lang="en-US" dirty="0">
                <a:hlinkClick r:id="rId2"/>
              </a:rPr>
              <a:t>DWLLC Staff Contact Information </a:t>
            </a:r>
            <a:endParaRPr lang="en-US" dirty="0"/>
          </a:p>
        </p:txBody>
      </p:sp>
    </p:spTree>
    <p:extLst>
      <p:ext uri="{BB962C8B-B14F-4D97-AF65-F5344CB8AC3E}">
        <p14:creationId xmlns:p14="http://schemas.microsoft.com/office/powerpoint/2010/main" val="1872725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CD7F6C-1BFC-496F-B3B9-DEDB0369A5C6}"/>
              </a:ext>
            </a:extLst>
          </p:cNvPr>
          <p:cNvSpPr txBox="1"/>
          <p:nvPr/>
        </p:nvSpPr>
        <p:spPr>
          <a:xfrm>
            <a:off x="8699859" y="6488668"/>
            <a:ext cx="441146" cy="369332"/>
          </a:xfrm>
          <a:prstGeom prst="rect">
            <a:avLst/>
          </a:prstGeom>
          <a:noFill/>
        </p:spPr>
        <p:txBody>
          <a:bodyPr wrap="none" rtlCol="0">
            <a:spAutoFit/>
          </a:bodyPr>
          <a:lstStyle/>
          <a:p>
            <a:fld id="{6C4A9FCE-2A91-4290-86A1-A9D0E4286A0E}" type="slidenum">
              <a:rPr lang="en-US" smtClean="0"/>
              <a:t>31</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Phillips Hall (PH) Information </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67683" y="1581000"/>
            <a:ext cx="2736477" cy="3907257"/>
          </a:xfrm>
          <a:ln w="19050">
            <a:solidFill>
              <a:schemeClr val="bg1">
                <a:lumMod val="50000"/>
              </a:schemeClr>
            </a:solidFill>
            <a:prstDash val="sysDot"/>
          </a:ln>
        </p:spPr>
        <p:txBody>
          <a:bodyPr>
            <a:normAutofit fontScale="77500" lnSpcReduction="20000"/>
          </a:bodyPr>
          <a:lstStyle/>
          <a:p>
            <a:pPr marL="0" indent="0" algn="ctr">
              <a:lnSpc>
                <a:spcPct val="120000"/>
              </a:lnSpc>
              <a:buNone/>
            </a:pPr>
            <a:r>
              <a:rPr lang="en-US" altLang="ja-JP" sz="2200" b="1" i="0" u="none" strike="noStrike" baseline="0" dirty="0">
                <a:highlight>
                  <a:srgbClr val="FFCD00"/>
                </a:highlight>
              </a:rPr>
              <a:t>Keys</a:t>
            </a:r>
          </a:p>
          <a:p>
            <a:pPr>
              <a:lnSpc>
                <a:spcPct val="120000"/>
              </a:lnSpc>
              <a:spcBef>
                <a:spcPts val="800"/>
              </a:spcBef>
            </a:pPr>
            <a:r>
              <a:rPr lang="en-US" altLang="ja-JP" b="0" i="0" u="none" strike="noStrike" baseline="0" dirty="0"/>
              <a:t>The ENT Key opens the shared spaced in DWLLC, including:</a:t>
            </a:r>
          </a:p>
          <a:p>
            <a:pPr marL="292608" lvl="1">
              <a:lnSpc>
                <a:spcPct val="120000"/>
              </a:lnSpc>
              <a:spcBef>
                <a:spcPts val="0"/>
              </a:spcBef>
            </a:pPr>
            <a:r>
              <a:rPr lang="en-US" altLang="ja-JP" sz="1500" b="0" i="0" u="none" strike="noStrike" baseline="0" dirty="0"/>
              <a:t>Mail Room (101)</a:t>
            </a:r>
          </a:p>
          <a:p>
            <a:pPr marL="292608" lvl="1">
              <a:lnSpc>
                <a:spcPct val="120000"/>
              </a:lnSpc>
              <a:spcBef>
                <a:spcPts val="0"/>
              </a:spcBef>
            </a:pPr>
            <a:r>
              <a:rPr lang="en-US" altLang="ja-JP" sz="1500" b="0" i="0" u="none" strike="noStrike" baseline="0" dirty="0"/>
              <a:t>Break Rooms (480, 508)</a:t>
            </a:r>
          </a:p>
          <a:p>
            <a:pPr marL="292608" lvl="1">
              <a:lnSpc>
                <a:spcPct val="120000"/>
              </a:lnSpc>
              <a:spcBef>
                <a:spcPts val="0"/>
              </a:spcBef>
            </a:pPr>
            <a:r>
              <a:rPr lang="en-US" altLang="ja-JP" sz="1500" b="0" i="0" u="none" strike="noStrike" baseline="0" dirty="0"/>
              <a:t>Copy Rooms (409, 550, 664)</a:t>
            </a:r>
          </a:p>
          <a:p>
            <a:pPr marL="292608" lvl="1">
              <a:lnSpc>
                <a:spcPct val="120000"/>
              </a:lnSpc>
              <a:spcBef>
                <a:spcPts val="0"/>
              </a:spcBef>
            </a:pPr>
            <a:r>
              <a:rPr lang="en-US" altLang="ja-JP" sz="1500" b="0" i="0" u="none" strike="noStrike" baseline="0" dirty="0"/>
              <a:t>Conference Rooms (114, 318, 529, 612)</a:t>
            </a:r>
            <a:endParaRPr lang="en-US" altLang="ja-JP" sz="1500" b="0" i="0" u="none" strike="noStrike" baseline="0" dirty="0">
              <a:hlinkClick r:id="rId2">
                <a:extLst>
                  <a:ext uri="{A12FA001-AC4F-418D-AE19-62706E023703}">
                    <ahyp:hlinkClr xmlns:ahyp="http://schemas.microsoft.com/office/drawing/2018/hyperlinkcolor" val="tx"/>
                  </a:ext>
                </a:extLst>
              </a:hlinkClick>
            </a:endParaRPr>
          </a:p>
          <a:p>
            <a:r>
              <a:rPr lang="en-US" dirty="0"/>
              <a:t>Please lock up shared spaces after use</a:t>
            </a:r>
          </a:p>
          <a:p>
            <a:r>
              <a:rPr lang="en-US" dirty="0"/>
              <a:t>Keys must be returned at the end of your teaching appointment (or you will be charged the cost of the key and the cost of getting a new lock for the door!)</a:t>
            </a:r>
          </a:p>
        </p:txBody>
      </p:sp>
      <p:sp>
        <p:nvSpPr>
          <p:cNvPr id="7" name="Content Placeholder 5">
            <a:extLst>
              <a:ext uri="{FF2B5EF4-FFF2-40B4-BE49-F238E27FC236}">
                <a16:creationId xmlns:a16="http://schemas.microsoft.com/office/drawing/2014/main" id="{81C6B4AA-419E-4237-9C48-BD4B28CF5993}"/>
              </a:ext>
            </a:extLst>
          </p:cNvPr>
          <p:cNvSpPr txBox="1">
            <a:spLocks/>
          </p:cNvSpPr>
          <p:nvPr/>
        </p:nvSpPr>
        <p:spPr>
          <a:xfrm>
            <a:off x="2906674" y="1581000"/>
            <a:ext cx="3041276" cy="3909082"/>
          </a:xfrm>
          <a:prstGeom prst="rect">
            <a:avLst/>
          </a:prstGeom>
          <a:ln w="1905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3"/>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spcBef>
                <a:spcPts val="600"/>
              </a:spcBef>
              <a:buNone/>
            </a:pPr>
            <a:r>
              <a:rPr lang="en-US" sz="2000" b="1" dirty="0">
                <a:highlight>
                  <a:srgbClr val="FFCD00"/>
                </a:highlight>
              </a:rPr>
              <a:t>Regular </a:t>
            </a:r>
            <a:r>
              <a:rPr lang="en-US" sz="2000" b="1" i="0" u="none" strike="noStrike" baseline="0" dirty="0">
                <a:highlight>
                  <a:srgbClr val="FFCD00"/>
                </a:highlight>
              </a:rPr>
              <a:t>Hours </a:t>
            </a:r>
            <a:endParaRPr lang="en-US" sz="2000" b="0" i="0" u="none" strike="noStrike" baseline="0" dirty="0">
              <a:highlight>
                <a:srgbClr val="FFCD00"/>
              </a:highlight>
            </a:endParaRPr>
          </a:p>
          <a:p>
            <a:pPr marR="0" algn="l" rtl="0">
              <a:spcBef>
                <a:spcPts val="600"/>
              </a:spcBef>
            </a:pPr>
            <a:r>
              <a:rPr lang="en-US" sz="1600" dirty="0"/>
              <a:t>The DWLLC Main Office in 111 PH is open: </a:t>
            </a:r>
          </a:p>
          <a:p>
            <a:pPr marL="0" marR="0" indent="0" algn="l" rtl="0">
              <a:spcBef>
                <a:spcPts val="0"/>
              </a:spcBef>
              <a:buNone/>
            </a:pPr>
            <a:r>
              <a:rPr lang="en-US" sz="1600" dirty="0"/>
              <a:t>   8:00am-5:00pm M-F</a:t>
            </a:r>
          </a:p>
          <a:p>
            <a:pPr>
              <a:spcBef>
                <a:spcPts val="800"/>
              </a:spcBef>
            </a:pPr>
            <a:r>
              <a:rPr lang="en-US" sz="1600" dirty="0"/>
              <a:t>The CLCL in 120 PH is open: 8:00am-7:00pm M-Th; 8:00am-5:00pm Friday 1:00pm-5:00pm Sunday</a:t>
            </a:r>
          </a:p>
          <a:p>
            <a:pPr>
              <a:spcBef>
                <a:spcPts val="800"/>
              </a:spcBef>
            </a:pPr>
            <a:r>
              <a:rPr lang="en-US" sz="1600" dirty="0"/>
              <a:t>Phillips Hall is unlocked: 7:30am-10:00pm M-Th; 7:30am-6:00pm F-Su</a:t>
            </a:r>
          </a:p>
          <a:p>
            <a:pPr marR="0" algn="l" rtl="0">
              <a:spcBef>
                <a:spcPts val="800"/>
              </a:spcBef>
            </a:pPr>
            <a:r>
              <a:rPr lang="en-US" altLang="ja-JP" sz="1600" dirty="0"/>
              <a:t>Any changes to these hours will be sent via email</a:t>
            </a:r>
            <a:endParaRPr lang="en-US" altLang="ja-JP" sz="1600" b="0" i="0" u="none" strike="noStrike" baseline="0" dirty="0"/>
          </a:p>
        </p:txBody>
      </p:sp>
      <p:sp>
        <p:nvSpPr>
          <p:cNvPr id="8" name="Content Placeholder 5">
            <a:extLst>
              <a:ext uri="{FF2B5EF4-FFF2-40B4-BE49-F238E27FC236}">
                <a16:creationId xmlns:a16="http://schemas.microsoft.com/office/drawing/2014/main" id="{6A4A652D-30F1-441C-97BF-5D991AC1C7B9}"/>
              </a:ext>
            </a:extLst>
          </p:cNvPr>
          <p:cNvSpPr txBox="1">
            <a:spLocks/>
          </p:cNvSpPr>
          <p:nvPr/>
        </p:nvSpPr>
        <p:spPr>
          <a:xfrm>
            <a:off x="6050464" y="1579143"/>
            <a:ext cx="3025853" cy="3907257"/>
          </a:xfrm>
          <a:prstGeom prst="rect">
            <a:avLst/>
          </a:prstGeom>
          <a:noFill/>
          <a:ln w="19050">
            <a:solidFill>
              <a:schemeClr val="bg1">
                <a:lumMod val="50000"/>
              </a:schemeClr>
            </a:solidFill>
            <a:prstDash val="sysDot"/>
          </a:ln>
        </p:spPr>
        <p:txBody>
          <a:bodyPr vert="horz" lIns="91440" tIns="45720" rIns="91440" bIns="45720" rtlCol="0">
            <a:normAutofit fontScale="85000" lnSpcReduction="10000"/>
          </a:bodyPr>
          <a:lstStyle>
            <a:lvl1pPr marL="171450" indent="-171450" algn="l" defTabSz="685800" rtl="0" eaLnBrk="1" latinLnBrk="0" hangingPunct="1">
              <a:lnSpc>
                <a:spcPct val="100000"/>
              </a:lnSpc>
              <a:spcBef>
                <a:spcPts val="750"/>
              </a:spcBef>
              <a:buSzPct val="95000"/>
              <a:buFontTx/>
              <a:buBlip>
                <a:blip r:embed="rId3"/>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Tx/>
              <a:buNone/>
            </a:pPr>
            <a:r>
              <a:rPr lang="en-US" altLang="ja-JP" sz="2000" b="1" dirty="0">
                <a:highlight>
                  <a:srgbClr val="FFCD00"/>
                </a:highlight>
              </a:rPr>
              <a:t>After Hours Access</a:t>
            </a:r>
          </a:p>
          <a:p>
            <a:pPr marL="0" indent="0" algn="ctr">
              <a:lnSpc>
                <a:spcPct val="110000"/>
              </a:lnSpc>
              <a:spcBef>
                <a:spcPts val="0"/>
              </a:spcBef>
              <a:buFontTx/>
              <a:buNone/>
            </a:pPr>
            <a:r>
              <a:rPr lang="en-US" altLang="ja-JP" sz="2000" b="1" dirty="0">
                <a:highlight>
                  <a:srgbClr val="FFCD00"/>
                </a:highlight>
              </a:rPr>
              <a:t>&amp; Iowa One ID Card</a:t>
            </a:r>
          </a:p>
          <a:p>
            <a:pPr>
              <a:spcBef>
                <a:spcPts val="800"/>
              </a:spcBef>
            </a:pPr>
            <a:r>
              <a:rPr lang="en-US" altLang="ja-JP" sz="1700" dirty="0"/>
              <a:t>DWLLC Graduate Students and TAs will have access to PH when the building is closed with their Iowa One ID Card</a:t>
            </a:r>
          </a:p>
          <a:p>
            <a:pPr>
              <a:spcBef>
                <a:spcPts val="800"/>
              </a:spcBef>
            </a:pPr>
            <a:r>
              <a:rPr lang="en-US" altLang="ja-JP" sz="1700" dirty="0"/>
              <a:t>Information on getting your card can be found on the </a:t>
            </a:r>
            <a:r>
              <a:rPr lang="en-US" altLang="ja-JP" sz="1700" dirty="0">
                <a:hlinkClick r:id="rId4"/>
              </a:rPr>
              <a:t>Iowa One Card website</a:t>
            </a:r>
            <a:endParaRPr lang="en-US" altLang="ja-JP" sz="1700" dirty="0"/>
          </a:p>
          <a:p>
            <a:pPr>
              <a:spcBef>
                <a:spcPts val="800"/>
              </a:spcBef>
            </a:pPr>
            <a:r>
              <a:rPr lang="en-US" altLang="ja-JP" sz="1700" dirty="0"/>
              <a:t>The north stairwell entrance and the south accessible entrance both have black card readers for you to scan your ID and enter PH</a:t>
            </a:r>
          </a:p>
          <a:p>
            <a:pPr>
              <a:spcBef>
                <a:spcPts val="800"/>
              </a:spcBef>
            </a:pPr>
            <a:r>
              <a:rPr lang="en-US" altLang="ja-JP" sz="1700" dirty="0"/>
              <a:t>Locked out of the building or your office after hours? Call UI Public Safety at 319-335-5022</a:t>
            </a:r>
          </a:p>
        </p:txBody>
      </p:sp>
      <p:pic>
        <p:nvPicPr>
          <p:cNvPr id="3" name="Picture 2">
            <a:extLst>
              <a:ext uri="{FF2B5EF4-FFF2-40B4-BE49-F238E27FC236}">
                <a16:creationId xmlns:a16="http://schemas.microsoft.com/office/drawing/2014/main" id="{0C2CFAB1-5075-436B-8636-78B3E839782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7116" y="5539735"/>
            <a:ext cx="640080" cy="640080"/>
          </a:xfrm>
          <a:prstGeom prst="rect">
            <a:avLst/>
          </a:prstGeom>
        </p:spPr>
      </p:pic>
      <p:pic>
        <p:nvPicPr>
          <p:cNvPr id="9" name="Picture 8">
            <a:extLst>
              <a:ext uri="{FF2B5EF4-FFF2-40B4-BE49-F238E27FC236}">
                <a16:creationId xmlns:a16="http://schemas.microsoft.com/office/drawing/2014/main" id="{4398DAB7-8F4E-40E8-B1B8-E91D82D0278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01820" y="5543959"/>
            <a:ext cx="635857" cy="635857"/>
          </a:xfrm>
          <a:prstGeom prst="rect">
            <a:avLst/>
          </a:prstGeom>
        </p:spPr>
      </p:pic>
      <p:pic>
        <p:nvPicPr>
          <p:cNvPr id="11" name="Picture 10">
            <a:extLst>
              <a:ext uri="{FF2B5EF4-FFF2-40B4-BE49-F238E27FC236}">
                <a16:creationId xmlns:a16="http://schemas.microsoft.com/office/drawing/2014/main" id="{D32DFC7D-D9EC-4DF9-931E-D3749A33088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293429" y="5543958"/>
            <a:ext cx="635857" cy="635857"/>
          </a:xfrm>
          <a:prstGeom prst="rect">
            <a:avLst/>
          </a:prstGeom>
        </p:spPr>
      </p:pic>
    </p:spTree>
    <p:extLst>
      <p:ext uri="{BB962C8B-B14F-4D97-AF65-F5344CB8AC3E}">
        <p14:creationId xmlns:p14="http://schemas.microsoft.com/office/powerpoint/2010/main" val="244763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CCD00F-62C7-4FC6-BFFD-9D14ABFF7556}"/>
              </a:ext>
              <a:ext uri="{C183D7F6-B498-43B3-948B-1728B52AA6E4}">
                <adec:decorative xmlns:adec="http://schemas.microsoft.com/office/drawing/2017/decorative" val="0"/>
              </a:ext>
            </a:extLst>
          </p:cNvPr>
          <p:cNvSpPr txBox="1"/>
          <p:nvPr/>
        </p:nvSpPr>
        <p:spPr>
          <a:xfrm>
            <a:off x="8708568" y="6507869"/>
            <a:ext cx="441146" cy="369332"/>
          </a:xfrm>
          <a:prstGeom prst="rect">
            <a:avLst/>
          </a:prstGeom>
          <a:noFill/>
        </p:spPr>
        <p:txBody>
          <a:bodyPr wrap="none" rtlCol="0">
            <a:spAutoFit/>
          </a:bodyPr>
          <a:lstStyle/>
          <a:p>
            <a:fld id="{C171DF19-9481-4082-AE72-E4405CCA2A20}" type="slidenum">
              <a:rPr lang="en-US" smtClean="0"/>
              <a:t>32</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DWLLC Main Office and Front Desk</a:t>
            </a:r>
          </a:p>
        </p:txBody>
      </p:sp>
      <p:sp>
        <p:nvSpPr>
          <p:cNvPr id="10" name="Content Placeholder 5">
            <a:extLst>
              <a:ext uri="{FF2B5EF4-FFF2-40B4-BE49-F238E27FC236}">
                <a16:creationId xmlns:a16="http://schemas.microsoft.com/office/drawing/2014/main" id="{2E38B7C9-98E8-4ECE-A2FB-425D33F51678}"/>
              </a:ext>
            </a:extLst>
          </p:cNvPr>
          <p:cNvSpPr txBox="1">
            <a:spLocks/>
          </p:cNvSpPr>
          <p:nvPr/>
        </p:nvSpPr>
        <p:spPr>
          <a:xfrm>
            <a:off x="182879" y="1570128"/>
            <a:ext cx="2734491" cy="4111971"/>
          </a:xfrm>
          <a:prstGeom prst="rect">
            <a:avLst/>
          </a:prstGeom>
          <a:ln w="19050">
            <a:solidFill>
              <a:schemeClr val="bg1">
                <a:lumMod val="50000"/>
              </a:schemeClr>
            </a:solidFill>
            <a:prstDash val="sysDot"/>
          </a:ln>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buNone/>
            </a:pPr>
            <a:r>
              <a:rPr lang="en-US" sz="1800" b="1" dirty="0">
                <a:highlight>
                  <a:srgbClr val="FFCD00"/>
                </a:highlight>
              </a:rPr>
              <a:t>Copier / Printer Access</a:t>
            </a:r>
            <a:endParaRPr lang="en-US" sz="1800" b="0" i="0" u="none" strike="noStrike" baseline="0" dirty="0">
              <a:highlight>
                <a:srgbClr val="FFCD00"/>
              </a:highlight>
            </a:endParaRPr>
          </a:p>
          <a:p>
            <a:pPr>
              <a:spcBef>
                <a:spcPts val="800"/>
              </a:spcBef>
            </a:pPr>
            <a:r>
              <a:rPr lang="en-US" sz="1800" dirty="0"/>
              <a:t>All Graduate Students will receive a code so that you can do your own copying/printing/ scanning on the 4 different copiers in Phillips Hall </a:t>
            </a:r>
            <a:r>
              <a:rPr lang="en-US" altLang="ja-JP" sz="1800" b="0" i="0" u="none" strike="noStrike" baseline="0" dirty="0"/>
              <a:t>(</a:t>
            </a:r>
            <a:r>
              <a:rPr lang="en-US" altLang="ja-JP" sz="1800" b="0" i="0" u="sng" strike="noStrike" baseline="0" dirty="0"/>
              <a:t>for teaching materials only</a:t>
            </a:r>
            <a:r>
              <a:rPr lang="en-US" altLang="ja-JP" sz="1800" b="0" i="0" u="none" strike="noStrike" baseline="0" dirty="0"/>
              <a:t>)</a:t>
            </a:r>
            <a:endParaRPr lang="en-US" sz="1800" dirty="0"/>
          </a:p>
          <a:p>
            <a:pPr marR="0" algn="l" rtl="0">
              <a:spcBef>
                <a:spcPts val="800"/>
              </a:spcBef>
            </a:pPr>
            <a:r>
              <a:rPr lang="en-US" sz="1800" dirty="0"/>
              <a:t>You will be provided instructions on how to copy, print, and scan from these machines</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3004457" y="1579143"/>
            <a:ext cx="2621280" cy="4108256"/>
          </a:xfrm>
          <a:ln w="19050">
            <a:solidFill>
              <a:schemeClr val="bg1">
                <a:lumMod val="50000"/>
              </a:schemeClr>
            </a:solidFill>
            <a:prstDash val="sysDot"/>
          </a:ln>
        </p:spPr>
        <p:txBody>
          <a:bodyPr>
            <a:normAutofit fontScale="32500" lnSpcReduction="20000"/>
          </a:bodyPr>
          <a:lstStyle/>
          <a:p>
            <a:pPr marL="0" indent="0" algn="ctr">
              <a:lnSpc>
                <a:spcPct val="120000"/>
              </a:lnSpc>
              <a:buNone/>
            </a:pPr>
            <a:r>
              <a:rPr lang="en-US" altLang="ja-JP" sz="4500" b="1" i="0" u="none" strike="noStrike" baseline="0" dirty="0">
                <a:highlight>
                  <a:srgbClr val="FFCD00"/>
                </a:highlight>
              </a:rPr>
              <a:t>Copy/Scan/ Print Requests</a:t>
            </a:r>
          </a:p>
          <a:p>
            <a:pPr>
              <a:lnSpc>
                <a:spcPct val="120000"/>
              </a:lnSpc>
              <a:spcBef>
                <a:spcPts val="800"/>
              </a:spcBef>
            </a:pPr>
            <a:r>
              <a:rPr lang="en-US" altLang="ja-JP" sz="4800" b="0" i="0" u="none" strike="noStrike" baseline="0" dirty="0"/>
              <a:t>TAs can also request assistance with copying, scanning, and printing (both black/white and color), requests for their classes (</a:t>
            </a:r>
            <a:r>
              <a:rPr lang="en-US" altLang="ja-JP" sz="4800" b="0" i="0" u="sng" strike="noStrike" baseline="0" dirty="0"/>
              <a:t>for teaching materials only</a:t>
            </a:r>
            <a:r>
              <a:rPr lang="en-US" altLang="ja-JP" sz="4800" b="0" i="0" u="none" strike="noStrike" baseline="0" dirty="0"/>
              <a:t>)</a:t>
            </a:r>
          </a:p>
          <a:p>
            <a:pPr>
              <a:lnSpc>
                <a:spcPct val="120000"/>
              </a:lnSpc>
              <a:spcBef>
                <a:spcPts val="800"/>
              </a:spcBef>
            </a:pPr>
            <a:r>
              <a:rPr lang="en-US" altLang="ja-JP" sz="4800" b="0" i="0" u="none" strike="noStrike" baseline="0" dirty="0"/>
              <a:t>You can either email the </a:t>
            </a:r>
            <a:r>
              <a:rPr lang="en-US" altLang="ja-JP" sz="4800" dirty="0"/>
              <a:t>Front Desk or drop off your materials request in the bin in the Main Office</a:t>
            </a:r>
          </a:p>
          <a:p>
            <a:pPr>
              <a:lnSpc>
                <a:spcPct val="120000"/>
              </a:lnSpc>
              <a:spcBef>
                <a:spcPts val="800"/>
              </a:spcBef>
            </a:pPr>
            <a:r>
              <a:rPr lang="en-US" altLang="ja-JP" sz="4800" dirty="0"/>
              <a:t>M</a:t>
            </a:r>
            <a:r>
              <a:rPr lang="en-US" altLang="ja-JP" sz="4800" b="0" i="0" u="none" strike="noStrike" baseline="0" dirty="0"/>
              <a:t>inimum of 24 hours processing time is required</a:t>
            </a:r>
          </a:p>
        </p:txBody>
      </p:sp>
      <p:sp>
        <p:nvSpPr>
          <p:cNvPr id="8" name="Content Placeholder 5">
            <a:extLst>
              <a:ext uri="{FF2B5EF4-FFF2-40B4-BE49-F238E27FC236}">
                <a16:creationId xmlns:a16="http://schemas.microsoft.com/office/drawing/2014/main" id="{6A4A652D-30F1-441C-97BF-5D991AC1C7B9}"/>
              </a:ext>
            </a:extLst>
          </p:cNvPr>
          <p:cNvSpPr txBox="1">
            <a:spLocks/>
          </p:cNvSpPr>
          <p:nvPr/>
        </p:nvSpPr>
        <p:spPr>
          <a:xfrm>
            <a:off x="5712823" y="1579143"/>
            <a:ext cx="3248297" cy="4110114"/>
          </a:xfrm>
          <a:prstGeom prst="rect">
            <a:avLst/>
          </a:prstGeom>
          <a:noFill/>
          <a:ln w="19050">
            <a:solidFill>
              <a:schemeClr val="bg1">
                <a:lumMod val="50000"/>
              </a:schemeClr>
            </a:solidFill>
            <a:prstDash val="sysDot"/>
          </a:ln>
        </p:spPr>
        <p:txBody>
          <a:bodyPr vert="horz" lIns="91440" tIns="45720" rIns="91440" bIns="45720" rtlCol="0">
            <a:normAutofit fontScale="55000" lnSpcReduction="2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Tx/>
              <a:buNone/>
            </a:pPr>
            <a:r>
              <a:rPr lang="en-US" altLang="ja-JP" sz="3200" b="1" dirty="0">
                <a:highlight>
                  <a:srgbClr val="FFCD00"/>
                </a:highlight>
              </a:rPr>
              <a:t>Mail and Packages</a:t>
            </a:r>
          </a:p>
          <a:p>
            <a:pPr>
              <a:spcBef>
                <a:spcPts val="800"/>
              </a:spcBef>
            </a:pPr>
            <a:r>
              <a:rPr lang="en-US" altLang="ja-JP" sz="2800" dirty="0"/>
              <a:t>Most mail will be delivered to your mail folder in the 101 PH mail room (in the file drawers on the left side of the room)</a:t>
            </a:r>
          </a:p>
          <a:p>
            <a:pPr>
              <a:spcBef>
                <a:spcPts val="800"/>
              </a:spcBef>
            </a:pPr>
            <a:r>
              <a:rPr lang="en-US" altLang="ja-JP" sz="2800" dirty="0"/>
              <a:t>If you have a personal letter with a stamp on it, you can put it in Postal Mail bin</a:t>
            </a:r>
          </a:p>
          <a:p>
            <a:pPr>
              <a:spcBef>
                <a:spcPts val="800"/>
              </a:spcBef>
            </a:pPr>
            <a:r>
              <a:rPr lang="en-US" altLang="ja-JP" sz="2800" dirty="0"/>
              <a:t>If you have something that needs to be sent by/paid for by DWLLC or your department, bring it to the Front Desk directly</a:t>
            </a:r>
          </a:p>
          <a:p>
            <a:pPr>
              <a:spcBef>
                <a:spcPts val="800"/>
              </a:spcBef>
            </a:pPr>
            <a:r>
              <a:rPr lang="en-US" altLang="ja-JP" sz="2800" dirty="0"/>
              <a:t>You can return UI Library books using an inter-office mailing envelope (found in 111 PH)</a:t>
            </a:r>
          </a:p>
          <a:p>
            <a:pPr>
              <a:spcBef>
                <a:spcPts val="800"/>
              </a:spcBef>
            </a:pPr>
            <a:r>
              <a:rPr lang="en-US" altLang="ja-JP" sz="2800" dirty="0"/>
              <a:t>If you receive a package, we will email you to come pick it up during business hours</a:t>
            </a:r>
            <a:endParaRPr lang="en-US" altLang="ja-JP" sz="2800" dirty="0">
              <a:latin typeface="Segoe UI" panose="020B0502040204020203" pitchFamily="34" charset="0"/>
            </a:endParaRPr>
          </a:p>
          <a:p>
            <a:pPr marL="0" indent="0">
              <a:buNone/>
            </a:pPr>
            <a:endParaRPr lang="en-US" altLang="ja-JP" sz="1800" dirty="0">
              <a:latin typeface="Calibri" panose="020F0502020204030204" pitchFamily="34" charset="0"/>
              <a:hlinkClick r:id="rId3">
                <a:extLst>
                  <a:ext uri="{A12FA001-AC4F-418D-AE19-62706E023703}">
                    <ahyp:hlinkClr xmlns:ahyp="http://schemas.microsoft.com/office/drawing/2018/hyperlinkcolor" val="tx"/>
                  </a:ext>
                </a:extLst>
              </a:hlinkClick>
            </a:endParaRPr>
          </a:p>
          <a:p>
            <a:endParaRPr lang="en-US" dirty="0"/>
          </a:p>
        </p:txBody>
      </p:sp>
      <p:sp>
        <p:nvSpPr>
          <p:cNvPr id="2" name="TextBox 1">
            <a:extLst>
              <a:ext uri="{FF2B5EF4-FFF2-40B4-BE49-F238E27FC236}">
                <a16:creationId xmlns:a16="http://schemas.microsoft.com/office/drawing/2014/main" id="{FB2D41DC-E8AC-4A62-9175-37CD6F2EDB5B}"/>
              </a:ext>
            </a:extLst>
          </p:cNvPr>
          <p:cNvSpPr txBox="1"/>
          <p:nvPr/>
        </p:nvSpPr>
        <p:spPr>
          <a:xfrm>
            <a:off x="487284" y="5689257"/>
            <a:ext cx="8169432" cy="646331"/>
          </a:xfrm>
          <a:prstGeom prst="rect">
            <a:avLst/>
          </a:prstGeom>
          <a:noFill/>
        </p:spPr>
        <p:txBody>
          <a:bodyPr wrap="square" rtlCol="0">
            <a:spAutoFit/>
          </a:bodyPr>
          <a:lstStyle/>
          <a:p>
            <a:pPr algn="ctr"/>
            <a:r>
              <a:rPr lang="en-US" dirty="0">
                <a:cs typeface="Segoe UI" panose="020B0502040204020203" pitchFamily="34" charset="0"/>
              </a:rPr>
              <a:t>All questions &amp; requests should be emailed to </a:t>
            </a:r>
            <a:r>
              <a:rPr lang="en-US" dirty="0">
                <a:cs typeface="Segoe UI" panose="020B0502040204020203" pitchFamily="34" charset="0"/>
                <a:hlinkClick r:id="rId4"/>
              </a:rPr>
              <a:t>dwllc-frontdesk@uiowa.edu</a:t>
            </a:r>
            <a:r>
              <a:rPr lang="en-US" dirty="0">
                <a:cs typeface="Segoe UI" panose="020B0502040204020203" pitchFamily="34" charset="0"/>
              </a:rPr>
              <a:t> </a:t>
            </a:r>
          </a:p>
          <a:p>
            <a:pPr algn="ctr"/>
            <a:r>
              <a:rPr lang="en-US" dirty="0">
                <a:cs typeface="Segoe UI" panose="020B0502040204020203" pitchFamily="34" charset="0"/>
              </a:rPr>
              <a:t>or call 319-335-2923 </a:t>
            </a:r>
          </a:p>
        </p:txBody>
      </p:sp>
    </p:spTree>
    <p:extLst>
      <p:ext uri="{BB962C8B-B14F-4D97-AF65-F5344CB8AC3E}">
        <p14:creationId xmlns:p14="http://schemas.microsoft.com/office/powerpoint/2010/main" val="109002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476BA2-190F-4CD0-A9FF-E9918779E011}"/>
              </a:ext>
              <a:ext uri="{C183D7F6-B498-43B3-948B-1728B52AA6E4}">
                <adec:decorative xmlns:adec="http://schemas.microsoft.com/office/drawing/2017/decorative" val="0"/>
              </a:ext>
            </a:extLst>
          </p:cNvPr>
          <p:cNvSpPr txBox="1"/>
          <p:nvPr/>
        </p:nvSpPr>
        <p:spPr>
          <a:xfrm>
            <a:off x="8717275" y="6522720"/>
            <a:ext cx="441146" cy="369332"/>
          </a:xfrm>
          <a:prstGeom prst="rect">
            <a:avLst/>
          </a:prstGeom>
          <a:noFill/>
        </p:spPr>
        <p:txBody>
          <a:bodyPr wrap="none" rtlCol="0">
            <a:spAutoFit/>
          </a:bodyPr>
          <a:lstStyle/>
          <a:p>
            <a:fld id="{35089DF5-0222-45DB-A4D3-DAC8196015F0}" type="slidenum">
              <a:rPr lang="en-US" smtClean="0"/>
              <a:t>33</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a:xfrm>
            <a:off x="239698" y="494273"/>
            <a:ext cx="9008635" cy="869089"/>
          </a:xfrm>
        </p:spPr>
        <p:txBody>
          <a:bodyPr>
            <a:normAutofit fontScale="90000"/>
          </a:bodyPr>
          <a:lstStyle/>
          <a:p>
            <a:r>
              <a:rPr lang="en-US" dirty="0"/>
              <a:t>DWLLC Main Office and Front Desk </a:t>
            </a:r>
            <a:r>
              <a:rPr lang="en-US" sz="2400" dirty="0"/>
              <a:t>(continued)</a:t>
            </a:r>
            <a:endParaRPr lang="en-US" dirty="0"/>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67682" y="1581000"/>
            <a:ext cx="3100249" cy="4108256"/>
          </a:xfrm>
          <a:ln w="19050">
            <a:solidFill>
              <a:schemeClr val="bg1">
                <a:lumMod val="50000"/>
              </a:schemeClr>
            </a:solidFill>
            <a:prstDash val="sysDot"/>
          </a:ln>
        </p:spPr>
        <p:txBody>
          <a:bodyPr>
            <a:normAutofit fontScale="70000" lnSpcReduction="20000"/>
          </a:bodyPr>
          <a:lstStyle/>
          <a:p>
            <a:pPr marL="0" indent="0" algn="ctr">
              <a:buNone/>
            </a:pPr>
            <a:r>
              <a:rPr lang="en-US" altLang="ja-JP" sz="2900" b="1" dirty="0">
                <a:highlight>
                  <a:srgbClr val="FFCD00"/>
                </a:highlight>
              </a:rPr>
              <a:t>Room Reservations</a:t>
            </a:r>
            <a:endParaRPr lang="en-US" altLang="ja-JP" sz="2900" b="1" i="0" u="none" strike="noStrike" baseline="0" dirty="0">
              <a:highlight>
                <a:srgbClr val="FFCD00"/>
              </a:highlight>
            </a:endParaRPr>
          </a:p>
          <a:p>
            <a:pPr>
              <a:lnSpc>
                <a:spcPct val="110000"/>
              </a:lnSpc>
              <a:spcBef>
                <a:spcPts val="800"/>
              </a:spcBef>
            </a:pPr>
            <a:r>
              <a:rPr lang="en-US" altLang="ja-JP" sz="2500" b="0" i="0" u="none" strike="noStrike" baseline="0" dirty="0"/>
              <a:t>Contact </a:t>
            </a:r>
            <a:r>
              <a:rPr lang="en-US" altLang="ja-JP" sz="2500" b="0" i="0" u="none" strike="noStrike" baseline="0" dirty="0">
                <a:hlinkClick r:id="rId2"/>
              </a:rPr>
              <a:t>jenna-miller@uiowa.edu</a:t>
            </a:r>
            <a:r>
              <a:rPr lang="en-US" altLang="ja-JP" sz="2500" b="0" i="0" u="none" strike="noStrike" baseline="0" dirty="0"/>
              <a:t> if you have questions about classroom assignments for the classes you teach</a:t>
            </a:r>
          </a:p>
          <a:p>
            <a:pPr>
              <a:lnSpc>
                <a:spcPct val="110000"/>
              </a:lnSpc>
              <a:spcBef>
                <a:spcPts val="800"/>
              </a:spcBef>
            </a:pPr>
            <a:r>
              <a:rPr lang="en-US" altLang="ja-JP" sz="2500" b="0" i="0" u="none" strike="noStrike" baseline="0" dirty="0"/>
              <a:t>Use the </a:t>
            </a:r>
            <a:r>
              <a:rPr lang="en-US" altLang="ja-JP" sz="2500" b="0" i="0" u="none" strike="noStrike" baseline="0" dirty="0">
                <a:solidFill>
                  <a:srgbClr val="00558C"/>
                </a:solidFill>
                <a:hlinkClick r:id="rId3">
                  <a:extLst>
                    <a:ext uri="{A12FA001-AC4F-418D-AE19-62706E023703}">
                      <ahyp:hlinkClr xmlns:ahyp="http://schemas.microsoft.com/office/drawing/2018/hyperlinkcolor" val="tx"/>
                    </a:ext>
                  </a:extLst>
                </a:hlinkClick>
              </a:rPr>
              <a:t>DWLLC Room Reservation </a:t>
            </a:r>
            <a:r>
              <a:rPr lang="en-US" altLang="ja-JP" sz="2500" dirty="0">
                <a:solidFill>
                  <a:srgbClr val="00558C"/>
                </a:solidFill>
                <a:hlinkClick r:id="rId3">
                  <a:extLst>
                    <a:ext uri="{A12FA001-AC4F-418D-AE19-62706E023703}">
                      <ahyp:hlinkClr xmlns:ahyp="http://schemas.microsoft.com/office/drawing/2018/hyperlinkcolor" val="tx"/>
                    </a:ext>
                  </a:extLst>
                </a:hlinkClick>
              </a:rPr>
              <a:t>R</a:t>
            </a:r>
            <a:r>
              <a:rPr lang="en-US" altLang="ja-JP" sz="2500" b="0" i="0" u="none" strike="noStrike" baseline="0" dirty="0">
                <a:solidFill>
                  <a:srgbClr val="00558C"/>
                </a:solidFill>
                <a:hlinkClick r:id="rId3">
                  <a:extLst>
                    <a:ext uri="{A12FA001-AC4F-418D-AE19-62706E023703}">
                      <ahyp:hlinkClr xmlns:ahyp="http://schemas.microsoft.com/office/drawing/2018/hyperlinkcolor" val="tx"/>
                    </a:ext>
                  </a:extLst>
                </a:hlinkClick>
              </a:rPr>
              <a:t>equest</a:t>
            </a:r>
            <a:r>
              <a:rPr lang="en-US" altLang="ja-JP" sz="2500" b="0" i="0" u="none" strike="noStrike" baseline="0" dirty="0"/>
              <a:t> form for conference rooms or classroom needs for a non-regularly scheduled event (not for classes)</a:t>
            </a:r>
          </a:p>
          <a:p>
            <a:pPr>
              <a:lnSpc>
                <a:spcPct val="110000"/>
              </a:lnSpc>
              <a:spcBef>
                <a:spcPts val="800"/>
              </a:spcBef>
            </a:pPr>
            <a:r>
              <a:rPr lang="en-US" altLang="ja-JP" sz="2300" b="1" dirty="0"/>
              <a:t>Questions? Email: </a:t>
            </a:r>
            <a:r>
              <a:rPr lang="en-US" altLang="ja-JP" sz="2300" b="1" dirty="0">
                <a:hlinkClick r:id="rId4"/>
              </a:rPr>
              <a:t>rebekah-podolefsky@uiowa.edu</a:t>
            </a:r>
            <a:r>
              <a:rPr lang="en-US" altLang="ja-JP" sz="2300" b="1" dirty="0"/>
              <a:t>   </a:t>
            </a:r>
            <a:endParaRPr lang="en-US" altLang="ja-JP" sz="2300" b="1" i="0" u="none" strike="noStrike" baseline="0" dirty="0"/>
          </a:p>
        </p:txBody>
      </p:sp>
      <p:sp>
        <p:nvSpPr>
          <p:cNvPr id="10" name="Content Placeholder 5">
            <a:extLst>
              <a:ext uri="{FF2B5EF4-FFF2-40B4-BE49-F238E27FC236}">
                <a16:creationId xmlns:a16="http://schemas.microsoft.com/office/drawing/2014/main" id="{C79CEFFA-BC23-40F0-90B0-4E42FF6A2176}"/>
              </a:ext>
            </a:extLst>
          </p:cNvPr>
          <p:cNvSpPr txBox="1">
            <a:spLocks/>
          </p:cNvSpPr>
          <p:nvPr/>
        </p:nvSpPr>
        <p:spPr>
          <a:xfrm>
            <a:off x="3259372" y="1581001"/>
            <a:ext cx="2736477" cy="4108256"/>
          </a:xfrm>
          <a:prstGeom prst="rect">
            <a:avLst/>
          </a:prstGeom>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5"/>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buNone/>
            </a:pPr>
            <a:r>
              <a:rPr lang="en-US" sz="2000" b="1" dirty="0">
                <a:highlight>
                  <a:srgbClr val="FFCD00"/>
                </a:highlight>
              </a:rPr>
              <a:t>Office Supplies</a:t>
            </a:r>
            <a:endParaRPr lang="en-US" sz="2000" b="0" i="0" u="none" strike="noStrike" baseline="0" dirty="0">
              <a:highlight>
                <a:srgbClr val="FFCD00"/>
              </a:highlight>
            </a:endParaRPr>
          </a:p>
          <a:p>
            <a:pPr marR="0" algn="l" rtl="0">
              <a:spcBef>
                <a:spcPts val="800"/>
              </a:spcBef>
            </a:pPr>
            <a:r>
              <a:rPr lang="en-US" sz="1700" dirty="0"/>
              <a:t>You can access basic supplies like dry erase markers, chalk, paper clips, envelopes, and more in the Main Office</a:t>
            </a:r>
          </a:p>
          <a:p>
            <a:pPr marR="0" algn="l" rtl="0">
              <a:spcBef>
                <a:spcPts val="800"/>
              </a:spcBef>
            </a:pPr>
            <a:r>
              <a:rPr lang="en-US" sz="1700" dirty="0"/>
              <a:t>Only office staff can access the supply storage; please ask the Front Desk/or staff if you need any supplies</a:t>
            </a:r>
          </a:p>
          <a:p>
            <a:pPr marR="0" algn="l" rtl="0">
              <a:spcBef>
                <a:spcPts val="800"/>
              </a:spcBef>
            </a:pPr>
            <a:r>
              <a:rPr lang="en-US" altLang="ja-JP" sz="1700" b="0" i="0" u="none" strike="noStrike" baseline="0" dirty="0"/>
              <a:t>Some supplies will also be stocked in the copy rooms</a:t>
            </a:r>
          </a:p>
          <a:p>
            <a:pPr marR="0" algn="l" rtl="0">
              <a:spcBef>
                <a:spcPts val="800"/>
              </a:spcBef>
            </a:pPr>
            <a:r>
              <a:rPr lang="en-US" altLang="ja-JP" sz="1700" dirty="0"/>
              <a:t>Need special supplies for a class project? Let us know so we can help!</a:t>
            </a:r>
            <a:endParaRPr lang="en-US" altLang="ja-JP" sz="1700" b="0" i="0" u="none" strike="noStrike" baseline="0" dirty="0"/>
          </a:p>
        </p:txBody>
      </p:sp>
      <p:sp>
        <p:nvSpPr>
          <p:cNvPr id="8" name="Content Placeholder 5">
            <a:extLst>
              <a:ext uri="{FF2B5EF4-FFF2-40B4-BE49-F238E27FC236}">
                <a16:creationId xmlns:a16="http://schemas.microsoft.com/office/drawing/2014/main" id="{6A4A652D-30F1-441C-97BF-5D991AC1C7B9}"/>
              </a:ext>
            </a:extLst>
          </p:cNvPr>
          <p:cNvSpPr txBox="1">
            <a:spLocks/>
          </p:cNvSpPr>
          <p:nvPr/>
        </p:nvSpPr>
        <p:spPr>
          <a:xfrm>
            <a:off x="6087291" y="1579143"/>
            <a:ext cx="2989026" cy="4110113"/>
          </a:xfrm>
          <a:prstGeom prst="rect">
            <a:avLst/>
          </a:prstGeom>
          <a:noFill/>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5"/>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Tx/>
              <a:buNone/>
            </a:pPr>
            <a:r>
              <a:rPr lang="en-US" altLang="ja-JP" sz="2000" b="1" dirty="0">
                <a:solidFill>
                  <a:schemeClr val="tx1">
                    <a:lumMod val="95000"/>
                    <a:lumOff val="5000"/>
                  </a:schemeClr>
                </a:solidFill>
                <a:highlight>
                  <a:srgbClr val="FFCD00"/>
                </a:highlight>
              </a:rPr>
              <a:t>Facilities/ Maintenance </a:t>
            </a:r>
          </a:p>
          <a:p>
            <a:pPr>
              <a:spcBef>
                <a:spcPts val="800"/>
              </a:spcBef>
            </a:pPr>
            <a:r>
              <a:rPr lang="en-US" altLang="ja-JP" sz="2000" dirty="0">
                <a:solidFill>
                  <a:schemeClr val="tx1">
                    <a:lumMod val="95000"/>
                    <a:lumOff val="5000"/>
                  </a:schemeClr>
                </a:solidFill>
                <a:latin typeface="+mn-lt"/>
              </a:rPr>
              <a:t>If there is a facilities issue, email </a:t>
            </a:r>
            <a:r>
              <a:rPr lang="en-US" altLang="ja-JP" sz="2000" dirty="0">
                <a:solidFill>
                  <a:schemeClr val="tx1">
                    <a:lumMod val="95000"/>
                    <a:lumOff val="5000"/>
                  </a:schemeClr>
                </a:solidFill>
                <a:latin typeface="+mn-lt"/>
                <a:hlinkClick r:id="rId6"/>
              </a:rPr>
              <a:t>rebekah-podolefsky@uiowa.edu</a:t>
            </a:r>
            <a:r>
              <a:rPr lang="en-US" altLang="ja-JP" sz="2000" dirty="0">
                <a:solidFill>
                  <a:schemeClr val="tx1">
                    <a:lumMod val="95000"/>
                    <a:lumOff val="5000"/>
                  </a:schemeClr>
                </a:solidFill>
                <a:latin typeface="+mn-lt"/>
              </a:rPr>
              <a:t>  directly</a:t>
            </a:r>
          </a:p>
          <a:p>
            <a:pPr>
              <a:spcBef>
                <a:spcPts val="800"/>
              </a:spcBef>
            </a:pPr>
            <a:r>
              <a:rPr lang="en-US" altLang="ja-JP" sz="2000" dirty="0">
                <a:solidFill>
                  <a:schemeClr val="tx1">
                    <a:lumMod val="95000"/>
                    <a:lumOff val="5000"/>
                  </a:schemeClr>
                </a:solidFill>
                <a:latin typeface="+mn-lt"/>
              </a:rPr>
              <a:t>If there is a facilities emergency (ex. broken elevator, burst pipe, window stuck open in a rain or snowstorm) call FM@YourService at 319-335-5071 (and then let Rebekah know you contacted them)</a:t>
            </a:r>
            <a:endParaRPr lang="en-US" altLang="ja-JP" sz="2000" dirty="0">
              <a:latin typeface="+mn-lt"/>
            </a:endParaRPr>
          </a:p>
        </p:txBody>
      </p:sp>
    </p:spTree>
    <p:extLst>
      <p:ext uri="{BB962C8B-B14F-4D97-AF65-F5344CB8AC3E}">
        <p14:creationId xmlns:p14="http://schemas.microsoft.com/office/powerpoint/2010/main" val="1438414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2030CC-1AEB-4E3B-89AD-0EB3DEF80896}"/>
              </a:ext>
            </a:extLst>
          </p:cNvPr>
          <p:cNvSpPr txBox="1"/>
          <p:nvPr/>
        </p:nvSpPr>
        <p:spPr>
          <a:xfrm>
            <a:off x="8699863" y="6493447"/>
            <a:ext cx="441146" cy="369332"/>
          </a:xfrm>
          <a:prstGeom prst="rect">
            <a:avLst/>
          </a:prstGeom>
          <a:noFill/>
        </p:spPr>
        <p:txBody>
          <a:bodyPr wrap="none" rtlCol="0">
            <a:spAutoFit/>
          </a:bodyPr>
          <a:lstStyle/>
          <a:p>
            <a:fld id="{F6F030BB-2062-4E8A-85AC-DAC6393B468D}" type="slidenum">
              <a:rPr lang="en-US" smtClean="0"/>
              <a:t>34</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Technology Support</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67683" y="1581000"/>
            <a:ext cx="2926080" cy="3975783"/>
          </a:xfrm>
          <a:ln w="19050">
            <a:solidFill>
              <a:schemeClr val="bg1">
                <a:lumMod val="50000"/>
              </a:schemeClr>
            </a:solidFill>
            <a:prstDash val="sysDot"/>
          </a:ln>
        </p:spPr>
        <p:txBody>
          <a:bodyPr>
            <a:normAutofit fontScale="92500" lnSpcReduction="20000"/>
          </a:bodyPr>
          <a:lstStyle/>
          <a:p>
            <a:pPr marL="0" indent="0" algn="ctr">
              <a:lnSpc>
                <a:spcPct val="110000"/>
              </a:lnSpc>
              <a:buNone/>
            </a:pPr>
            <a:r>
              <a:rPr lang="en-US" altLang="ja-JP" sz="2000" b="1" dirty="0">
                <a:highlight>
                  <a:srgbClr val="FFCD00"/>
                </a:highlight>
              </a:rPr>
              <a:t>Classroom Technology</a:t>
            </a:r>
            <a:endParaRPr lang="en-US" altLang="ja-JP" sz="2000" b="1" i="0" u="none" strike="noStrike" baseline="0" dirty="0">
              <a:highlight>
                <a:srgbClr val="FFCD00"/>
              </a:highlight>
            </a:endParaRPr>
          </a:p>
          <a:p>
            <a:pPr>
              <a:lnSpc>
                <a:spcPct val="110000"/>
              </a:lnSpc>
              <a:spcBef>
                <a:spcPts val="800"/>
              </a:spcBef>
            </a:pPr>
            <a:r>
              <a:rPr lang="en-US" altLang="ja-JP" b="0" i="0" u="none" strike="noStrike" baseline="0" dirty="0"/>
              <a:t>If a piece of technology or furniture is broken in a </a:t>
            </a:r>
            <a:r>
              <a:rPr lang="en-US" altLang="ja-JP" u="sng" dirty="0"/>
              <a:t>c</a:t>
            </a:r>
            <a:r>
              <a:rPr lang="en-US" altLang="ja-JP" i="0" u="sng" strike="noStrike" baseline="0" dirty="0"/>
              <a:t>lassroom</a:t>
            </a:r>
            <a:r>
              <a:rPr lang="en-US" altLang="ja-JP" b="0" i="0" u="none" strike="noStrike" baseline="0" dirty="0"/>
              <a:t>, contact: 319-335-1976</a:t>
            </a:r>
          </a:p>
          <a:p>
            <a:pPr>
              <a:lnSpc>
                <a:spcPct val="110000"/>
              </a:lnSpc>
              <a:spcBef>
                <a:spcPts val="800"/>
              </a:spcBef>
            </a:pPr>
            <a:r>
              <a:rPr lang="en-US" altLang="ja-JP" dirty="0"/>
              <a:t>There are phones in the classrooms you can use, with the contact number posted</a:t>
            </a:r>
            <a:endParaRPr lang="en-US" altLang="ja-JP" b="0" i="0" u="none" strike="noStrike" baseline="0" dirty="0"/>
          </a:p>
          <a:p>
            <a:pPr>
              <a:lnSpc>
                <a:spcPct val="110000"/>
              </a:lnSpc>
              <a:spcBef>
                <a:spcPts val="800"/>
              </a:spcBef>
            </a:pPr>
            <a:r>
              <a:rPr lang="en-US" altLang="ja-JP" b="1" i="0" u="none" strike="noStrike" baseline="0" dirty="0"/>
              <a:t>Do not contact DWLLC-Help, the CLCL, or the DWLLC Front Desk</a:t>
            </a:r>
          </a:p>
        </p:txBody>
      </p:sp>
      <p:sp>
        <p:nvSpPr>
          <p:cNvPr id="7" name="Content Placeholder 5">
            <a:extLst>
              <a:ext uri="{FF2B5EF4-FFF2-40B4-BE49-F238E27FC236}">
                <a16:creationId xmlns:a16="http://schemas.microsoft.com/office/drawing/2014/main" id="{81C6B4AA-419E-4237-9C48-BD4B28CF5993}"/>
              </a:ext>
            </a:extLst>
          </p:cNvPr>
          <p:cNvSpPr txBox="1">
            <a:spLocks/>
          </p:cNvSpPr>
          <p:nvPr/>
        </p:nvSpPr>
        <p:spPr>
          <a:xfrm>
            <a:off x="3160963" y="1577286"/>
            <a:ext cx="2822073" cy="3977640"/>
          </a:xfrm>
          <a:prstGeom prst="rect">
            <a:avLst/>
          </a:prstGeom>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lnSpc>
                <a:spcPct val="110000"/>
              </a:lnSpc>
              <a:buNone/>
            </a:pPr>
            <a:r>
              <a:rPr lang="en-US" sz="2000" b="1" dirty="0">
                <a:highlight>
                  <a:srgbClr val="FFCD00"/>
                </a:highlight>
              </a:rPr>
              <a:t>DWLLC-Help</a:t>
            </a:r>
            <a:r>
              <a:rPr lang="en-US" sz="2000" b="1" dirty="0"/>
              <a:t> </a:t>
            </a:r>
            <a:endParaRPr lang="en-US" sz="2000" b="0" i="0" u="none" strike="noStrike" baseline="0" dirty="0"/>
          </a:p>
          <a:p>
            <a:pPr marR="0" algn="l" rtl="0">
              <a:spcBef>
                <a:spcPts val="0"/>
              </a:spcBef>
            </a:pPr>
            <a:r>
              <a:rPr lang="en-US" sz="1900" dirty="0"/>
              <a:t>If a piece of technology is broken in your </a:t>
            </a:r>
            <a:r>
              <a:rPr lang="en-US" sz="1900" u="sng" dirty="0"/>
              <a:t>office</a:t>
            </a:r>
            <a:r>
              <a:rPr lang="en-US" sz="1900" dirty="0"/>
              <a:t> or </a:t>
            </a:r>
            <a:r>
              <a:rPr lang="en-US" sz="1900" u="sng" dirty="0"/>
              <a:t>conference room</a:t>
            </a:r>
            <a:r>
              <a:rPr lang="en-US" sz="1900" dirty="0"/>
              <a:t>, contact:</a:t>
            </a:r>
          </a:p>
          <a:p>
            <a:pPr marL="0" marR="0" indent="0" algn="l" rtl="0">
              <a:spcBef>
                <a:spcPts val="0"/>
              </a:spcBef>
              <a:buNone/>
            </a:pPr>
            <a:r>
              <a:rPr lang="en-US" sz="1900" dirty="0"/>
              <a:t>   </a:t>
            </a:r>
            <a:r>
              <a:rPr lang="en-US" sz="1900" dirty="0">
                <a:hlinkClick r:id="rId3"/>
              </a:rPr>
              <a:t>dwllc-help@uiowa.edu</a:t>
            </a:r>
            <a:r>
              <a:rPr lang="en-US" sz="1900" dirty="0"/>
              <a:t> </a:t>
            </a:r>
          </a:p>
          <a:p>
            <a:pPr marR="0" algn="l" rtl="0">
              <a:spcBef>
                <a:spcPts val="800"/>
              </a:spcBef>
            </a:pPr>
            <a:r>
              <a:rPr lang="en-US" sz="1900" dirty="0"/>
              <a:t>Particularly, they can help with things like installing software, fixing hardware, some Microsoft Office questions, replacing machines, ordering new equipment, etc. </a:t>
            </a:r>
            <a:endParaRPr lang="en-US" sz="1900" dirty="0">
              <a:highlight>
                <a:srgbClr val="FFFF00"/>
              </a:highlight>
            </a:endParaRPr>
          </a:p>
        </p:txBody>
      </p:sp>
      <p:sp>
        <p:nvSpPr>
          <p:cNvPr id="8" name="Content Placeholder 5">
            <a:extLst>
              <a:ext uri="{FF2B5EF4-FFF2-40B4-BE49-F238E27FC236}">
                <a16:creationId xmlns:a16="http://schemas.microsoft.com/office/drawing/2014/main" id="{6A4A652D-30F1-441C-97BF-5D991AC1C7B9}"/>
              </a:ext>
            </a:extLst>
          </p:cNvPr>
          <p:cNvSpPr txBox="1">
            <a:spLocks/>
          </p:cNvSpPr>
          <p:nvPr/>
        </p:nvSpPr>
        <p:spPr>
          <a:xfrm>
            <a:off x="6150237" y="1579143"/>
            <a:ext cx="2926080" cy="3975783"/>
          </a:xfrm>
          <a:prstGeom prst="rect">
            <a:avLst/>
          </a:prstGeom>
          <a:noFill/>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Tx/>
              <a:buNone/>
            </a:pPr>
            <a:r>
              <a:rPr lang="en-US" altLang="ja-JP" sz="2000" b="1" dirty="0">
                <a:solidFill>
                  <a:schemeClr val="tx1">
                    <a:lumMod val="95000"/>
                    <a:lumOff val="5000"/>
                  </a:schemeClr>
                </a:solidFill>
                <a:highlight>
                  <a:srgbClr val="FFCD00"/>
                </a:highlight>
              </a:rPr>
              <a:t>UI Information Technology Services</a:t>
            </a:r>
          </a:p>
          <a:p>
            <a:pPr>
              <a:spcBef>
                <a:spcPts val="0"/>
              </a:spcBef>
            </a:pPr>
            <a:r>
              <a:rPr lang="en-US" altLang="ja-JP" sz="1900" dirty="0">
                <a:solidFill>
                  <a:schemeClr val="tx1">
                    <a:lumMod val="95000"/>
                    <a:lumOff val="5000"/>
                  </a:schemeClr>
                </a:solidFill>
              </a:rPr>
              <a:t>ITS provides many services and guides for </a:t>
            </a:r>
            <a:r>
              <a:rPr lang="en-US" altLang="ja-JP" sz="1900" dirty="0">
                <a:solidFill>
                  <a:schemeClr val="tx1">
                    <a:lumMod val="95000"/>
                    <a:lumOff val="5000"/>
                  </a:schemeClr>
                </a:solidFill>
                <a:hlinkClick r:id="rId4"/>
              </a:rPr>
              <a:t>Faculty</a:t>
            </a:r>
            <a:r>
              <a:rPr lang="en-US" altLang="ja-JP" sz="1900" dirty="0">
                <a:solidFill>
                  <a:schemeClr val="tx1">
                    <a:lumMod val="95000"/>
                    <a:lumOff val="5000"/>
                  </a:schemeClr>
                </a:solidFill>
              </a:rPr>
              <a:t>, </a:t>
            </a:r>
            <a:r>
              <a:rPr lang="en-US" altLang="ja-JP" sz="1900" dirty="0">
                <a:solidFill>
                  <a:schemeClr val="tx1">
                    <a:lumMod val="95000"/>
                    <a:lumOff val="5000"/>
                  </a:schemeClr>
                </a:solidFill>
                <a:hlinkClick r:id="rId5"/>
              </a:rPr>
              <a:t>Staff</a:t>
            </a:r>
            <a:r>
              <a:rPr lang="en-US" altLang="ja-JP" sz="1900" dirty="0">
                <a:solidFill>
                  <a:schemeClr val="tx1">
                    <a:lumMod val="95000"/>
                    <a:lumOff val="5000"/>
                  </a:schemeClr>
                </a:solidFill>
              </a:rPr>
              <a:t>, and </a:t>
            </a:r>
            <a:r>
              <a:rPr lang="en-US" altLang="ja-JP" sz="1900" dirty="0">
                <a:solidFill>
                  <a:schemeClr val="tx1">
                    <a:lumMod val="95000"/>
                    <a:lumOff val="5000"/>
                  </a:schemeClr>
                </a:solidFill>
                <a:hlinkClick r:id="rId6"/>
              </a:rPr>
              <a:t>Students</a:t>
            </a:r>
            <a:r>
              <a:rPr lang="en-US" altLang="ja-JP" sz="1900" dirty="0">
                <a:solidFill>
                  <a:schemeClr val="tx1">
                    <a:lumMod val="95000"/>
                    <a:lumOff val="5000"/>
                  </a:schemeClr>
                </a:solidFill>
              </a:rPr>
              <a:t> </a:t>
            </a:r>
          </a:p>
          <a:p>
            <a:pPr>
              <a:spcBef>
                <a:spcPts val="0"/>
              </a:spcBef>
            </a:pPr>
            <a:r>
              <a:rPr lang="en-US" altLang="ja-JP" sz="1900" dirty="0">
                <a:solidFill>
                  <a:schemeClr val="tx1">
                    <a:lumMod val="95000"/>
                    <a:lumOff val="5000"/>
                  </a:schemeClr>
                </a:solidFill>
              </a:rPr>
              <a:t>Contact ITS with questions about HawkID, Duo, ICON, MAUI, permissions, and being locked out of your computer</a:t>
            </a:r>
          </a:p>
          <a:p>
            <a:pPr>
              <a:spcBef>
                <a:spcPts val="0"/>
              </a:spcBef>
            </a:pPr>
            <a:r>
              <a:rPr lang="en-US" altLang="ja-JP" sz="1900" dirty="0">
                <a:solidFill>
                  <a:schemeClr val="tx1">
                    <a:lumMod val="95000"/>
                    <a:lumOff val="5000"/>
                  </a:schemeClr>
                </a:solidFill>
              </a:rPr>
              <a:t>Contact ITS at: </a:t>
            </a:r>
          </a:p>
          <a:p>
            <a:pPr marL="0" indent="0">
              <a:spcBef>
                <a:spcPts val="0"/>
              </a:spcBef>
              <a:buNone/>
            </a:pPr>
            <a:r>
              <a:rPr lang="en-US" altLang="ja-JP" sz="1900" dirty="0">
                <a:solidFill>
                  <a:schemeClr val="tx1">
                    <a:lumMod val="95000"/>
                    <a:lumOff val="5000"/>
                  </a:schemeClr>
                </a:solidFill>
              </a:rPr>
              <a:t>  319-384-4357 or at </a:t>
            </a:r>
            <a:r>
              <a:rPr lang="en-US" altLang="ja-JP" sz="1900" dirty="0">
                <a:solidFill>
                  <a:schemeClr val="tx1">
                    <a:lumMod val="95000"/>
                    <a:lumOff val="5000"/>
                  </a:schemeClr>
                </a:solidFill>
                <a:hlinkClick r:id="rId7"/>
              </a:rPr>
              <a:t>its-helpdesk@uiowa.edu</a:t>
            </a:r>
            <a:r>
              <a:rPr lang="en-US" altLang="ja-JP" sz="1900" dirty="0">
                <a:solidFill>
                  <a:schemeClr val="tx1">
                    <a:lumMod val="95000"/>
                    <a:lumOff val="5000"/>
                  </a:schemeClr>
                </a:solidFill>
              </a:rPr>
              <a:t> </a:t>
            </a:r>
          </a:p>
          <a:p>
            <a:pPr marL="0" indent="0">
              <a:buNone/>
            </a:pPr>
            <a:endParaRPr lang="en-US" altLang="ja-JP" sz="1800" dirty="0">
              <a:latin typeface="Calibri" panose="020F0502020204030204" pitchFamily="34" charset="0"/>
              <a:hlinkClick r:id="rId8">
                <a:extLst>
                  <a:ext uri="{A12FA001-AC4F-418D-AE19-62706E023703}">
                    <ahyp:hlinkClr xmlns:ahyp="http://schemas.microsoft.com/office/drawing/2018/hyperlinkcolor" val="tx"/>
                  </a:ext>
                </a:extLst>
              </a:hlinkClick>
            </a:endParaRPr>
          </a:p>
          <a:p>
            <a:endParaRPr lang="en-US" dirty="0"/>
          </a:p>
        </p:txBody>
      </p:sp>
      <p:pic>
        <p:nvPicPr>
          <p:cNvPr id="3" name="Picture 2">
            <a:extLst>
              <a:ext uri="{FF2B5EF4-FFF2-40B4-BE49-F238E27FC236}">
                <a16:creationId xmlns:a16="http://schemas.microsoft.com/office/drawing/2014/main" id="{A8997003-7358-43DC-BE4E-D61C23FF6A3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727961" y="5612961"/>
            <a:ext cx="709563" cy="709563"/>
          </a:xfrm>
          <a:prstGeom prst="rect">
            <a:avLst/>
          </a:prstGeom>
        </p:spPr>
      </p:pic>
      <p:pic>
        <p:nvPicPr>
          <p:cNvPr id="9" name="Picture 8">
            <a:extLst>
              <a:ext uri="{FF2B5EF4-FFF2-40B4-BE49-F238E27FC236}">
                <a16:creationId xmlns:a16="http://schemas.microsoft.com/office/drawing/2014/main" id="{AC8919F6-5217-43E2-8CB7-24B28E545F28}"/>
              </a:ext>
              <a:ext uri="{C183D7F6-B498-43B3-948B-1728B52AA6E4}">
                <adec:decorative xmlns:adec="http://schemas.microsoft.com/office/drawing/2017/decorative" val="1"/>
              </a:ext>
            </a:extLst>
          </p:cNvPr>
          <p:cNvPicPr>
            <a:picLocks noChangeAspect="1"/>
          </p:cNvPicPr>
          <p:nvPr/>
        </p:nvPicPr>
        <p:blipFill rotWithShape="1">
          <a:blip r:embed="rId10"/>
          <a:srcRect l="6473" r="8006"/>
          <a:stretch/>
        </p:blipFill>
        <p:spPr>
          <a:xfrm>
            <a:off x="5814752" y="5612961"/>
            <a:ext cx="606829" cy="709563"/>
          </a:xfrm>
          <a:prstGeom prst="rect">
            <a:avLst/>
          </a:prstGeom>
        </p:spPr>
      </p:pic>
    </p:spTree>
    <p:extLst>
      <p:ext uri="{BB962C8B-B14F-4D97-AF65-F5344CB8AC3E}">
        <p14:creationId xmlns:p14="http://schemas.microsoft.com/office/powerpoint/2010/main" val="2517633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0F359-27F5-456D-AC18-51714A138FFB}"/>
              </a:ext>
              <a:ext uri="{C183D7F6-B498-43B3-948B-1728B52AA6E4}">
                <adec:decorative xmlns:adec="http://schemas.microsoft.com/office/drawing/2017/decorative" val="0"/>
              </a:ext>
            </a:extLst>
          </p:cNvPr>
          <p:cNvSpPr txBox="1"/>
          <p:nvPr/>
        </p:nvSpPr>
        <p:spPr>
          <a:xfrm>
            <a:off x="8699864" y="6531429"/>
            <a:ext cx="441146" cy="369332"/>
          </a:xfrm>
          <a:prstGeom prst="rect">
            <a:avLst/>
          </a:prstGeom>
          <a:noFill/>
        </p:spPr>
        <p:txBody>
          <a:bodyPr wrap="none" rtlCol="0">
            <a:spAutoFit/>
          </a:bodyPr>
          <a:lstStyle/>
          <a:p>
            <a:fld id="{116AC84F-46F1-4EE8-9900-6AEA3ECDEB56}" type="slidenum">
              <a:rPr lang="en-US" smtClean="0"/>
              <a:t>35</a:t>
            </a:fld>
            <a:endParaRPr lang="en-US" dirty="0"/>
          </a:p>
        </p:txBody>
      </p:sp>
      <p:sp>
        <p:nvSpPr>
          <p:cNvPr id="2" name="Title 1">
            <a:extLst>
              <a:ext uri="{FF2B5EF4-FFF2-40B4-BE49-F238E27FC236}">
                <a16:creationId xmlns:a16="http://schemas.microsoft.com/office/drawing/2014/main" id="{ECABC13E-3F9A-442B-B579-EC4039E2D967}"/>
              </a:ext>
            </a:extLst>
          </p:cNvPr>
          <p:cNvSpPr>
            <a:spLocks noGrp="1"/>
          </p:cNvSpPr>
          <p:nvPr>
            <p:ph type="title"/>
          </p:nvPr>
        </p:nvSpPr>
        <p:spPr>
          <a:xfrm>
            <a:off x="293252" y="415603"/>
            <a:ext cx="6142382" cy="869089"/>
          </a:xfrm>
        </p:spPr>
        <p:txBody>
          <a:bodyPr>
            <a:normAutofit fontScale="90000"/>
          </a:bodyPr>
          <a:lstStyle/>
          <a:p>
            <a:r>
              <a:rPr lang="en-US" dirty="0"/>
              <a:t>Center for Language and Culture Learning (CLCL)</a:t>
            </a:r>
          </a:p>
        </p:txBody>
      </p:sp>
      <p:sp>
        <p:nvSpPr>
          <p:cNvPr id="3" name="Content Placeholder 2">
            <a:extLst>
              <a:ext uri="{FF2B5EF4-FFF2-40B4-BE49-F238E27FC236}">
                <a16:creationId xmlns:a16="http://schemas.microsoft.com/office/drawing/2014/main" id="{90FED039-9997-4AD7-B9FB-C65AE84A7B66}"/>
              </a:ext>
            </a:extLst>
          </p:cNvPr>
          <p:cNvSpPr>
            <a:spLocks noGrp="1"/>
          </p:cNvSpPr>
          <p:nvPr>
            <p:ph idx="1"/>
          </p:nvPr>
        </p:nvSpPr>
        <p:spPr>
          <a:xfrm>
            <a:off x="293252" y="1591689"/>
            <a:ext cx="6212053" cy="4547854"/>
          </a:xfrm>
        </p:spPr>
        <p:txBody>
          <a:bodyPr>
            <a:normAutofit fontScale="92500" lnSpcReduction="20000"/>
          </a:bodyPr>
          <a:lstStyle/>
          <a:p>
            <a:pPr marL="0" indent="0">
              <a:buNone/>
            </a:pPr>
            <a:r>
              <a:rPr lang="en-US" sz="2000" dirty="0"/>
              <a:t>The </a:t>
            </a:r>
            <a:r>
              <a:rPr lang="en-US" sz="2000" dirty="0">
                <a:hlinkClick r:id="rId2"/>
              </a:rPr>
              <a:t>CLCL</a:t>
            </a:r>
            <a:r>
              <a:rPr lang="en-US" sz="2000" dirty="0"/>
              <a:t> is located in 120 Phillips Hall. It consists of: </a:t>
            </a:r>
          </a:p>
          <a:p>
            <a:r>
              <a:rPr lang="en-US" sz="2000" dirty="0"/>
              <a:t>A computer lab with 24 computers </a:t>
            </a:r>
          </a:p>
          <a:p>
            <a:r>
              <a:rPr lang="en-US" sz="2000" dirty="0"/>
              <a:t>5 </a:t>
            </a:r>
            <a:r>
              <a:rPr lang="en-US" sz="2000" dirty="0">
                <a:hlinkClick r:id="rId3"/>
              </a:rPr>
              <a:t>small group rooms</a:t>
            </a:r>
            <a:r>
              <a:rPr lang="en-US" sz="2000" dirty="0"/>
              <a:t> for individual study and video recording and post-production/video-editing technology </a:t>
            </a:r>
          </a:p>
          <a:p>
            <a:r>
              <a:rPr lang="en-US" sz="2000" dirty="0"/>
              <a:t>1 OBS with green screen capabilities </a:t>
            </a:r>
          </a:p>
          <a:p>
            <a:r>
              <a:rPr lang="en-US" sz="2000" dirty="0"/>
              <a:t>Comfortable seating areas for conversation hours, peer tutoring, special events, and hanging out </a:t>
            </a:r>
          </a:p>
          <a:p>
            <a:r>
              <a:rPr lang="en-US" sz="2000" dirty="0"/>
              <a:t>A Computer Assisted Language Learning (CALL) Lab, located in 17 Phillips, equipped with Sanako software for audio projects and Camtasia for video ones</a:t>
            </a:r>
          </a:p>
          <a:p>
            <a:r>
              <a:rPr lang="en-US" sz="2000" dirty="0"/>
              <a:t>Area 651 PH, a space dedicated to helping you implement Virtual and Extended reality in your teaching </a:t>
            </a:r>
            <a:endParaRPr lang="en-US" dirty="0"/>
          </a:p>
          <a:p>
            <a:r>
              <a:rPr lang="en-US" b="1" dirty="0"/>
              <a:t>Contact </a:t>
            </a:r>
            <a:r>
              <a:rPr lang="en-US" b="1" dirty="0">
                <a:hlinkClick r:id="rId4"/>
              </a:rPr>
              <a:t>dwllc-clcl@uiowa.edu</a:t>
            </a:r>
            <a:r>
              <a:rPr lang="en-US" b="1" dirty="0"/>
              <a:t> or 319-335-2331 for scheduling and questions</a:t>
            </a:r>
          </a:p>
        </p:txBody>
      </p:sp>
      <p:pic>
        <p:nvPicPr>
          <p:cNvPr id="6" name="Picture 5">
            <a:extLst>
              <a:ext uri="{FF2B5EF4-FFF2-40B4-BE49-F238E27FC236}">
                <a16:creationId xmlns:a16="http://schemas.microsoft.com/office/drawing/2014/main" id="{8A945D04-63C5-4C17-B555-EA023C91AA7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05306" y="2210226"/>
            <a:ext cx="2437548" cy="2437548"/>
          </a:xfrm>
          <a:prstGeom prst="rect">
            <a:avLst/>
          </a:prstGeom>
        </p:spPr>
      </p:pic>
    </p:spTree>
    <p:extLst>
      <p:ext uri="{BB962C8B-B14F-4D97-AF65-F5344CB8AC3E}">
        <p14:creationId xmlns:p14="http://schemas.microsoft.com/office/powerpoint/2010/main" val="1830433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CB67E4-48D5-4AC0-98E9-89FEB700542F}"/>
              </a:ext>
              <a:ext uri="{C183D7F6-B498-43B3-948B-1728B52AA6E4}">
                <adec:decorative xmlns:adec="http://schemas.microsoft.com/office/drawing/2017/decorative" val="0"/>
              </a:ext>
            </a:extLst>
          </p:cNvPr>
          <p:cNvSpPr txBox="1"/>
          <p:nvPr/>
        </p:nvSpPr>
        <p:spPr>
          <a:xfrm>
            <a:off x="8691154" y="6514011"/>
            <a:ext cx="441146" cy="369332"/>
          </a:xfrm>
          <a:prstGeom prst="rect">
            <a:avLst/>
          </a:prstGeom>
          <a:noFill/>
        </p:spPr>
        <p:txBody>
          <a:bodyPr wrap="none" rtlCol="0">
            <a:spAutoFit/>
          </a:bodyPr>
          <a:lstStyle/>
          <a:p>
            <a:fld id="{78BD6BE5-7BFB-45A4-98E3-F6E703827EC1}" type="slidenum">
              <a:rPr lang="en-US" smtClean="0"/>
              <a:t>36</a:t>
            </a:fld>
            <a:endParaRPr lang="en-US" dirty="0"/>
          </a:p>
        </p:txBody>
      </p:sp>
      <p:sp>
        <p:nvSpPr>
          <p:cNvPr id="2" name="Title 1">
            <a:extLst>
              <a:ext uri="{FF2B5EF4-FFF2-40B4-BE49-F238E27FC236}">
                <a16:creationId xmlns:a16="http://schemas.microsoft.com/office/drawing/2014/main" id="{ECABC13E-3F9A-442B-B579-EC4039E2D967}"/>
              </a:ext>
            </a:extLst>
          </p:cNvPr>
          <p:cNvSpPr>
            <a:spLocks noGrp="1"/>
          </p:cNvSpPr>
          <p:nvPr>
            <p:ph type="title"/>
          </p:nvPr>
        </p:nvSpPr>
        <p:spPr>
          <a:xfrm>
            <a:off x="554508" y="435354"/>
            <a:ext cx="6448719" cy="869089"/>
          </a:xfrm>
        </p:spPr>
        <p:txBody>
          <a:bodyPr>
            <a:normAutofit fontScale="90000"/>
          </a:bodyPr>
          <a:lstStyle/>
          <a:p>
            <a:r>
              <a:rPr lang="en-US" dirty="0"/>
              <a:t>Center for Language and Culture Learning (CLCL) </a:t>
            </a:r>
            <a:r>
              <a:rPr lang="en-US" sz="2200" dirty="0"/>
              <a:t>(continued) </a:t>
            </a:r>
          </a:p>
        </p:txBody>
      </p:sp>
      <p:sp>
        <p:nvSpPr>
          <p:cNvPr id="3" name="Content Placeholder 2">
            <a:extLst>
              <a:ext uri="{FF2B5EF4-FFF2-40B4-BE49-F238E27FC236}">
                <a16:creationId xmlns:a16="http://schemas.microsoft.com/office/drawing/2014/main" id="{90FED039-9997-4AD7-B9FB-C65AE84A7B66}"/>
              </a:ext>
            </a:extLst>
          </p:cNvPr>
          <p:cNvSpPr>
            <a:spLocks noGrp="1"/>
          </p:cNvSpPr>
          <p:nvPr>
            <p:ph idx="1"/>
          </p:nvPr>
        </p:nvSpPr>
        <p:spPr>
          <a:xfrm>
            <a:off x="383176" y="1591688"/>
            <a:ext cx="4450081" cy="4530438"/>
          </a:xfrm>
          <a:ln w="28575">
            <a:solidFill>
              <a:srgbClr val="63676B"/>
            </a:solidFill>
            <a:prstDash val="sysDot"/>
          </a:ln>
        </p:spPr>
        <p:txBody>
          <a:bodyPr>
            <a:normAutofit fontScale="85000" lnSpcReduction="20000"/>
          </a:bodyPr>
          <a:lstStyle/>
          <a:p>
            <a:pPr marL="0" indent="0">
              <a:buNone/>
            </a:pPr>
            <a:r>
              <a:rPr lang="en-US" dirty="0"/>
              <a:t>CLCL Staff are here to help you with:</a:t>
            </a:r>
          </a:p>
          <a:p>
            <a:r>
              <a:rPr lang="en-US" sz="1600" dirty="0">
                <a:latin typeface="+mn-lt"/>
              </a:rPr>
              <a:t>Updating website biographies</a:t>
            </a:r>
          </a:p>
          <a:p>
            <a:pPr lvl="1"/>
            <a:r>
              <a:rPr lang="en-US" sz="1300" dirty="0">
                <a:latin typeface="+mn-lt"/>
              </a:rPr>
              <a:t>Email your short biography to </a:t>
            </a:r>
            <a:r>
              <a:rPr lang="en-US" sz="1300" dirty="0">
                <a:highlight>
                  <a:srgbClr val="FF00FF"/>
                </a:highlight>
                <a:latin typeface="+mn-lt"/>
              </a:rPr>
              <a:t>TBD</a:t>
            </a:r>
          </a:p>
          <a:p>
            <a:pPr lvl="1"/>
            <a:r>
              <a:rPr lang="en-US" sz="1300" dirty="0">
                <a:latin typeface="+mn-lt"/>
              </a:rPr>
              <a:t>Check out the “People” pages on your department’s website for examples</a:t>
            </a:r>
          </a:p>
          <a:p>
            <a:r>
              <a:rPr lang="en-US" sz="1600" dirty="0">
                <a:latin typeface="+mn-lt"/>
              </a:rPr>
              <a:t>Checking out equipment (we have some laptops, webcams, voice recorders, cameras, etc. you can borrow for short-term periods) </a:t>
            </a:r>
          </a:p>
          <a:p>
            <a:r>
              <a:rPr lang="en-US" sz="1600" dirty="0">
                <a:latin typeface="+mn-lt"/>
              </a:rPr>
              <a:t>Learning how to use ICON and/or troubleshoot problems</a:t>
            </a:r>
          </a:p>
          <a:p>
            <a:r>
              <a:rPr lang="en-US" sz="1600" dirty="0">
                <a:latin typeface="+mn-lt"/>
              </a:rPr>
              <a:t>Integrating new technologies to your teaching </a:t>
            </a:r>
          </a:p>
          <a:p>
            <a:r>
              <a:rPr lang="en-US" sz="1600" dirty="0">
                <a:latin typeface="+mn-lt"/>
              </a:rPr>
              <a:t>Designing and promoting advertising materials for events and courses</a:t>
            </a:r>
          </a:p>
          <a:p>
            <a:r>
              <a:rPr lang="en-US" sz="1600" dirty="0">
                <a:latin typeface="+mn-lt"/>
              </a:rPr>
              <a:t>Planning and providing spaces for events</a:t>
            </a:r>
          </a:p>
          <a:p>
            <a:r>
              <a:rPr lang="en-US" sz="1600" dirty="0">
                <a:latin typeface="+mn-lt"/>
              </a:rPr>
              <a:t>Supporting new tech projects, like app development or Virtual Reality exploration </a:t>
            </a:r>
          </a:p>
          <a:p>
            <a:r>
              <a:rPr lang="en-US" sz="1600" dirty="0">
                <a:latin typeface="+mn-lt"/>
              </a:rPr>
              <a:t>Additionally, we lead workshops related to technology, pedagogy, and more throughout the semester, so be sure to check the DWLLC-FYI emails </a:t>
            </a:r>
          </a:p>
        </p:txBody>
      </p:sp>
      <p:sp>
        <p:nvSpPr>
          <p:cNvPr id="7" name="Content Placeholder 2">
            <a:extLst>
              <a:ext uri="{FF2B5EF4-FFF2-40B4-BE49-F238E27FC236}">
                <a16:creationId xmlns:a16="http://schemas.microsoft.com/office/drawing/2014/main" id="{461133F7-1F27-4BEC-8330-BACE67330FBC}"/>
              </a:ext>
            </a:extLst>
          </p:cNvPr>
          <p:cNvSpPr txBox="1">
            <a:spLocks/>
          </p:cNvSpPr>
          <p:nvPr/>
        </p:nvSpPr>
        <p:spPr>
          <a:xfrm>
            <a:off x="5008964" y="1591688"/>
            <a:ext cx="3988526" cy="4530438"/>
          </a:xfrm>
          <a:prstGeom prst="rect">
            <a:avLst/>
          </a:prstGeom>
          <a:ln w="28575">
            <a:solidFill>
              <a:srgbClr val="63676B"/>
            </a:solidFill>
            <a:prstDash val="sysDot"/>
          </a:ln>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sz="1800" dirty="0">
                <a:latin typeface="+mn-lt"/>
              </a:rPr>
              <a:t>Each department/program has a designated “concierge” to help with technology needs:</a:t>
            </a:r>
          </a:p>
          <a:p>
            <a:r>
              <a:rPr lang="en-US" sz="1600" dirty="0">
                <a:highlight>
                  <a:srgbClr val="FF00FF"/>
                </a:highlight>
                <a:latin typeface="+mn-lt"/>
              </a:rPr>
              <a:t>TBD</a:t>
            </a:r>
            <a:endParaRPr lang="en-US" sz="1200" dirty="0">
              <a:highlight>
                <a:srgbClr val="FF00FF"/>
              </a:highlight>
              <a:latin typeface="+mn-lt"/>
            </a:endParaRPr>
          </a:p>
          <a:p>
            <a:pPr lvl="1"/>
            <a:r>
              <a:rPr lang="en-US" sz="1600" dirty="0">
                <a:latin typeface="+mn-lt"/>
              </a:rPr>
              <a:t>American Sign Language</a:t>
            </a:r>
          </a:p>
          <a:p>
            <a:pPr lvl="1"/>
            <a:r>
              <a:rPr lang="en-US" sz="1600" dirty="0">
                <a:latin typeface="+mn-lt"/>
              </a:rPr>
              <a:t>International Studies</a:t>
            </a:r>
          </a:p>
          <a:p>
            <a:pPr lvl="1"/>
            <a:r>
              <a:rPr lang="en-US" sz="1600" dirty="0">
                <a:latin typeface="+mn-lt"/>
              </a:rPr>
              <a:t>Linguistics</a:t>
            </a:r>
          </a:p>
          <a:p>
            <a:r>
              <a:rPr lang="en-US" sz="1600" dirty="0">
                <a:solidFill>
                  <a:srgbClr val="000000"/>
                </a:solidFill>
                <a:effectLst/>
                <a:latin typeface="+mn-lt"/>
                <a:ea typeface="Times New Roman" panose="02020603050405020304" pitchFamily="18" charset="0"/>
              </a:rPr>
              <a:t>Nicole Villanueva </a:t>
            </a:r>
            <a:r>
              <a:rPr lang="en-US" sz="1200" dirty="0">
                <a:solidFill>
                  <a:srgbClr val="000000"/>
                </a:solidFill>
                <a:effectLst/>
                <a:latin typeface="+mn-lt"/>
                <a:ea typeface="Times New Roman" panose="02020603050405020304" pitchFamily="18" charset="0"/>
              </a:rPr>
              <a:t>(</a:t>
            </a:r>
            <a:r>
              <a:rPr lang="en-US" sz="1200" u="sng" dirty="0">
                <a:solidFill>
                  <a:srgbClr val="000000"/>
                </a:solidFill>
                <a:effectLst/>
                <a:latin typeface="+mn-lt"/>
                <a:ea typeface="Times New Roman" panose="02020603050405020304" pitchFamily="18" charset="0"/>
                <a:hlinkClick r:id="rId3"/>
              </a:rPr>
              <a:t>nicole-villanueva@uiowa.edu</a:t>
            </a:r>
            <a:r>
              <a:rPr lang="en-US" sz="1200" dirty="0">
                <a:solidFill>
                  <a:srgbClr val="000000"/>
                </a:solidFill>
                <a:effectLst/>
                <a:latin typeface="+mn-lt"/>
                <a:ea typeface="Times New Roman" panose="02020603050405020304" pitchFamily="18" charset="0"/>
              </a:rPr>
              <a:t>) </a:t>
            </a:r>
          </a:p>
          <a:p>
            <a:pPr lvl="1"/>
            <a:r>
              <a:rPr lang="en-US" sz="1600" dirty="0">
                <a:solidFill>
                  <a:srgbClr val="000000"/>
                </a:solidFill>
                <a:latin typeface="+mn-lt"/>
                <a:ea typeface="Times New Roman" panose="02020603050405020304" pitchFamily="18" charset="0"/>
              </a:rPr>
              <a:t>French and Italian</a:t>
            </a:r>
          </a:p>
          <a:p>
            <a:pPr lvl="1"/>
            <a:r>
              <a:rPr lang="en-US" sz="1600" dirty="0">
                <a:solidFill>
                  <a:srgbClr val="000000"/>
                </a:solidFill>
                <a:latin typeface="+mn-lt"/>
                <a:ea typeface="Times New Roman" panose="02020603050405020304" pitchFamily="18" charset="0"/>
              </a:rPr>
              <a:t>Asian and Slavic Languages and Lit</a:t>
            </a:r>
          </a:p>
          <a:p>
            <a:r>
              <a:rPr lang="en-US" sz="1600" dirty="0" err="1">
                <a:solidFill>
                  <a:srgbClr val="000000"/>
                </a:solidFill>
                <a:effectLst/>
                <a:latin typeface="+mn-lt"/>
                <a:ea typeface="Times New Roman" panose="02020603050405020304" pitchFamily="18" charset="0"/>
              </a:rPr>
              <a:t>eden</a:t>
            </a:r>
            <a:r>
              <a:rPr lang="en-US" sz="1600" dirty="0">
                <a:solidFill>
                  <a:srgbClr val="000000"/>
                </a:solidFill>
                <a:effectLst/>
                <a:latin typeface="+mn-lt"/>
                <a:ea typeface="Times New Roman" panose="02020603050405020304" pitchFamily="18" charset="0"/>
              </a:rPr>
              <a:t> </a:t>
            </a:r>
            <a:r>
              <a:rPr lang="en-US" sz="1600" dirty="0">
                <a:solidFill>
                  <a:srgbClr val="000000"/>
                </a:solidFill>
                <a:latin typeface="+mn-lt"/>
                <a:ea typeface="Times New Roman" panose="02020603050405020304" pitchFamily="18" charset="0"/>
              </a:rPr>
              <a:t>jo</a:t>
            </a:r>
            <a:r>
              <a:rPr lang="en-US" sz="1600" dirty="0">
                <a:solidFill>
                  <a:srgbClr val="000000"/>
                </a:solidFill>
                <a:effectLst/>
                <a:latin typeface="+mn-lt"/>
                <a:ea typeface="Times New Roman" panose="02020603050405020304" pitchFamily="18" charset="0"/>
              </a:rPr>
              <a:t>nes </a:t>
            </a:r>
            <a:r>
              <a:rPr lang="en-US" sz="1200" dirty="0">
                <a:solidFill>
                  <a:srgbClr val="000000"/>
                </a:solidFill>
                <a:effectLst/>
                <a:latin typeface="+mn-lt"/>
                <a:ea typeface="Times New Roman" panose="02020603050405020304" pitchFamily="18" charset="0"/>
              </a:rPr>
              <a:t>(</a:t>
            </a:r>
            <a:r>
              <a:rPr lang="en-US" sz="1200" u="sng" dirty="0">
                <a:solidFill>
                  <a:srgbClr val="000000"/>
                </a:solidFill>
                <a:effectLst/>
                <a:latin typeface="+mn-lt"/>
                <a:ea typeface="Times New Roman" panose="02020603050405020304" pitchFamily="18" charset="0"/>
                <a:hlinkClick r:id="rId4"/>
              </a:rPr>
              <a:t>braeden-jones@uiowa.edu</a:t>
            </a:r>
            <a:r>
              <a:rPr lang="en-US" sz="1200" dirty="0">
                <a:solidFill>
                  <a:srgbClr val="000000"/>
                </a:solidFill>
                <a:effectLst/>
                <a:latin typeface="+mn-lt"/>
                <a:ea typeface="Times New Roman" panose="02020603050405020304" pitchFamily="18" charset="0"/>
              </a:rPr>
              <a:t>) </a:t>
            </a:r>
          </a:p>
          <a:p>
            <a:pPr lvl="1"/>
            <a:r>
              <a:rPr lang="en-US" sz="1600" dirty="0">
                <a:solidFill>
                  <a:srgbClr val="000000"/>
                </a:solidFill>
                <a:latin typeface="+mn-lt"/>
              </a:rPr>
              <a:t>Spanish and Portuguese</a:t>
            </a:r>
          </a:p>
          <a:p>
            <a:pPr lvl="1"/>
            <a:r>
              <a:rPr lang="en-US" sz="1600" dirty="0">
                <a:solidFill>
                  <a:srgbClr val="000000"/>
                </a:solidFill>
                <a:latin typeface="+mn-lt"/>
              </a:rPr>
              <a:t>Latin American Studies</a:t>
            </a:r>
          </a:p>
          <a:p>
            <a:pPr lvl="1"/>
            <a:r>
              <a:rPr lang="en-US" sz="1600" dirty="0">
                <a:solidFill>
                  <a:srgbClr val="000000"/>
                </a:solidFill>
                <a:latin typeface="+mn-lt"/>
              </a:rPr>
              <a:t>Literary Translation</a:t>
            </a:r>
          </a:p>
          <a:p>
            <a:pPr lvl="1"/>
            <a:r>
              <a:rPr lang="en-US" sz="1600" dirty="0">
                <a:solidFill>
                  <a:srgbClr val="000000"/>
                </a:solidFill>
                <a:latin typeface="+mn-lt"/>
              </a:rPr>
              <a:t>German</a:t>
            </a:r>
          </a:p>
          <a:p>
            <a:pPr marL="0" indent="0">
              <a:spcBef>
                <a:spcPts val="0"/>
              </a:spcBef>
              <a:buFontTx/>
              <a:buNone/>
            </a:pPr>
            <a:endParaRPr lang="en-US" sz="1800" dirty="0"/>
          </a:p>
          <a:p>
            <a:pPr marL="0" indent="0">
              <a:spcBef>
                <a:spcPts val="0"/>
              </a:spcBef>
              <a:buFontTx/>
              <a:buNone/>
            </a:pPr>
            <a:r>
              <a:rPr lang="en-US" sz="1800" dirty="0"/>
              <a:t>Questions can also be directed to the CLCL Director, Claire Frances </a:t>
            </a:r>
          </a:p>
          <a:p>
            <a:pPr marL="0" indent="0">
              <a:spcBef>
                <a:spcPts val="0"/>
              </a:spcBef>
              <a:buFontTx/>
              <a:buNone/>
            </a:pPr>
            <a:r>
              <a:rPr lang="en-US" sz="1800" dirty="0"/>
              <a:t>(</a:t>
            </a:r>
            <a:r>
              <a:rPr lang="en-US" sz="1800" dirty="0">
                <a:hlinkClick r:id="rId5"/>
              </a:rPr>
              <a:t>claire-frances@uiowa.edu</a:t>
            </a:r>
            <a:r>
              <a:rPr lang="en-US" sz="1800" dirty="0"/>
              <a:t>)</a:t>
            </a:r>
          </a:p>
        </p:txBody>
      </p:sp>
      <p:pic>
        <p:nvPicPr>
          <p:cNvPr id="8" name="Picture 7">
            <a:extLst>
              <a:ext uri="{FF2B5EF4-FFF2-40B4-BE49-F238E27FC236}">
                <a16:creationId xmlns:a16="http://schemas.microsoft.com/office/drawing/2014/main" id="{6FF7A96C-F32C-4822-9B9D-FE1D305D862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173651" y="148109"/>
            <a:ext cx="1517503" cy="1517503"/>
          </a:xfrm>
          <a:prstGeom prst="rect">
            <a:avLst/>
          </a:prstGeom>
        </p:spPr>
      </p:pic>
    </p:spTree>
    <p:extLst>
      <p:ext uri="{BB962C8B-B14F-4D97-AF65-F5344CB8AC3E}">
        <p14:creationId xmlns:p14="http://schemas.microsoft.com/office/powerpoint/2010/main" val="3922222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ED3F-84CE-4D28-AD43-BF0C4C0C1A34}"/>
              </a:ext>
            </a:extLst>
          </p:cNvPr>
          <p:cNvSpPr>
            <a:spLocks noGrp="1"/>
          </p:cNvSpPr>
          <p:nvPr>
            <p:ph type="ctrTitle"/>
          </p:nvPr>
        </p:nvSpPr>
        <p:spPr>
          <a:xfrm>
            <a:off x="689610" y="2493020"/>
            <a:ext cx="6858000" cy="992326"/>
          </a:xfrm>
        </p:spPr>
        <p:txBody>
          <a:bodyPr>
            <a:normAutofit fontScale="90000"/>
          </a:bodyPr>
          <a:lstStyle/>
          <a:p>
            <a:r>
              <a:rPr lang="en-US" dirty="0"/>
              <a:t>University of Iowa and Iowa City Community Resources</a:t>
            </a:r>
          </a:p>
        </p:txBody>
      </p:sp>
      <p:pic>
        <p:nvPicPr>
          <p:cNvPr id="4" name="Picture 3">
            <a:extLst>
              <a:ext uri="{FF2B5EF4-FFF2-40B4-BE49-F238E27FC236}">
                <a16:creationId xmlns:a16="http://schemas.microsoft.com/office/drawing/2014/main" id="{4E124BFA-EACA-4CB9-8A76-E486B74A03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54071" y="3282521"/>
            <a:ext cx="3918379" cy="3918379"/>
          </a:xfrm>
          <a:prstGeom prst="rect">
            <a:avLst/>
          </a:prstGeom>
        </p:spPr>
      </p:pic>
    </p:spTree>
    <p:extLst>
      <p:ext uri="{BB962C8B-B14F-4D97-AF65-F5344CB8AC3E}">
        <p14:creationId xmlns:p14="http://schemas.microsoft.com/office/powerpoint/2010/main" val="279765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E7FE2F-F39C-47F7-AEC9-3CA2D770CB8C}"/>
              </a:ext>
              <a:ext uri="{C183D7F6-B498-43B3-948B-1728B52AA6E4}">
                <adec:decorative xmlns:adec="http://schemas.microsoft.com/office/drawing/2017/decorative" val="0"/>
              </a:ext>
            </a:extLst>
          </p:cNvPr>
          <p:cNvSpPr txBox="1"/>
          <p:nvPr/>
        </p:nvSpPr>
        <p:spPr>
          <a:xfrm>
            <a:off x="8708571" y="6505301"/>
            <a:ext cx="441146" cy="369332"/>
          </a:xfrm>
          <a:prstGeom prst="rect">
            <a:avLst/>
          </a:prstGeom>
          <a:noFill/>
        </p:spPr>
        <p:txBody>
          <a:bodyPr wrap="none" rtlCol="0">
            <a:spAutoFit/>
          </a:bodyPr>
          <a:lstStyle/>
          <a:p>
            <a:fld id="{C0B2F2F6-DBB9-4FA0-A966-8EF428675C42}" type="slidenum">
              <a:rPr lang="en-US" smtClean="0"/>
              <a:t>38</a:t>
            </a:fld>
            <a:endParaRPr lang="en-US" dirty="0"/>
          </a:p>
        </p:txBody>
      </p:sp>
      <p:sp>
        <p:nvSpPr>
          <p:cNvPr id="11" name="Title 1">
            <a:extLst>
              <a:ext uri="{FF2B5EF4-FFF2-40B4-BE49-F238E27FC236}">
                <a16:creationId xmlns:a16="http://schemas.microsoft.com/office/drawing/2014/main" id="{92FD5711-0FE5-4837-9D11-5D7177DC8876}"/>
              </a:ext>
            </a:extLst>
          </p:cNvPr>
          <p:cNvSpPr>
            <a:spLocks noGrp="1"/>
          </p:cNvSpPr>
          <p:nvPr>
            <p:ph type="title"/>
          </p:nvPr>
        </p:nvSpPr>
        <p:spPr>
          <a:xfrm>
            <a:off x="554509" y="494273"/>
            <a:ext cx="5855000" cy="869089"/>
          </a:xfrm>
        </p:spPr>
        <p:txBody>
          <a:bodyPr>
            <a:normAutofit fontScale="90000"/>
          </a:bodyPr>
          <a:lstStyle/>
          <a:p>
            <a:r>
              <a:rPr lang="en-US" dirty="0"/>
              <a:t>Your New University and City</a:t>
            </a:r>
          </a:p>
        </p:txBody>
      </p:sp>
      <p:sp>
        <p:nvSpPr>
          <p:cNvPr id="3" name="Content Placeholder 2">
            <a:extLst>
              <a:ext uri="{FF2B5EF4-FFF2-40B4-BE49-F238E27FC236}">
                <a16:creationId xmlns:a16="http://schemas.microsoft.com/office/drawing/2014/main" id="{90FED039-9997-4AD7-B9FB-C65AE84A7B66}"/>
              </a:ext>
            </a:extLst>
          </p:cNvPr>
          <p:cNvSpPr>
            <a:spLocks noGrp="1"/>
          </p:cNvSpPr>
          <p:nvPr>
            <p:ph idx="1"/>
          </p:nvPr>
        </p:nvSpPr>
        <p:spPr>
          <a:xfrm>
            <a:off x="121348" y="1510023"/>
            <a:ext cx="4276917" cy="4605917"/>
          </a:xfrm>
          <a:ln w="28575">
            <a:solidFill>
              <a:srgbClr val="63676B"/>
            </a:solidFill>
            <a:prstDash val="sysDot"/>
          </a:ln>
        </p:spPr>
        <p:txBody>
          <a:bodyPr>
            <a:normAutofit fontScale="92500" lnSpcReduction="10000"/>
          </a:bodyPr>
          <a:lstStyle/>
          <a:p>
            <a:pPr marL="0" indent="0" algn="ctr">
              <a:buNone/>
            </a:pPr>
            <a:r>
              <a:rPr lang="en-US" altLang="ja-JP" sz="2600" b="1" dirty="0">
                <a:highlight>
                  <a:srgbClr val="FFCD00"/>
                </a:highlight>
              </a:rPr>
              <a:t>Iowa City: Things to Do</a:t>
            </a:r>
            <a:endParaRPr lang="en-US" altLang="ja-JP" sz="2600" b="1" i="0" u="none" strike="noStrike" baseline="0" dirty="0">
              <a:highlight>
                <a:srgbClr val="FFCD00"/>
              </a:highlight>
            </a:endParaRPr>
          </a:p>
          <a:p>
            <a:pPr marL="0" marR="0" indent="0">
              <a:lnSpc>
                <a:spcPct val="115000"/>
              </a:lnSpc>
              <a:spcBef>
                <a:spcPts val="0"/>
              </a:spcBef>
              <a:spcAft>
                <a:spcPts val="0"/>
              </a:spcAft>
              <a:buNone/>
            </a:pPr>
            <a:endParaRPr lang="en-US" sz="1900" dirty="0">
              <a:solidFill>
                <a:srgbClr val="000000"/>
              </a:solidFill>
              <a:effectLst/>
              <a:latin typeface="+mn-lt"/>
              <a:ea typeface="Times New Roman" panose="02020603050405020304" pitchFamily="18" charset="0"/>
              <a:cs typeface="Arial" panose="020B0604020202020204" pitchFamily="34" charset="0"/>
            </a:endParaRPr>
          </a:p>
          <a:p>
            <a:pPr marL="0" marR="0" indent="0">
              <a:lnSpc>
                <a:spcPct val="115000"/>
              </a:lnSpc>
              <a:spcBef>
                <a:spcPts val="0"/>
              </a:spcBef>
              <a:spcAft>
                <a:spcPts val="0"/>
              </a:spcAft>
              <a:buNone/>
            </a:pPr>
            <a:r>
              <a:rPr lang="en-US" sz="1800" dirty="0">
                <a:solidFill>
                  <a:srgbClr val="000000"/>
                </a:solidFill>
                <a:effectLst/>
                <a:latin typeface="+mn-lt"/>
                <a:ea typeface="Times New Roman" panose="02020603050405020304" pitchFamily="18" charset="0"/>
                <a:cs typeface="Arial" panose="020B0604020202020204" pitchFamily="34" charset="0"/>
              </a:rPr>
              <a:t>With a population of over 75,000, Iowa City and the surrounding community is a mid-sized city with both a big city and small-town feel. There is so much to do, from hiking/walking in one of many </a:t>
            </a:r>
            <a:r>
              <a:rPr lang="en-US" sz="1800" u="sng" dirty="0">
                <a:solidFill>
                  <a:srgbClr val="000000"/>
                </a:solidFill>
                <a:effectLst/>
                <a:latin typeface="+mn-lt"/>
                <a:ea typeface="Times New Roman" panose="02020603050405020304" pitchFamily="18" charset="0"/>
                <a:cs typeface="Arial" panose="020B0604020202020204" pitchFamily="34" charset="0"/>
                <a:hlinkClick r:id="rId2"/>
              </a:rPr>
              <a:t>public parks</a:t>
            </a:r>
            <a:r>
              <a:rPr lang="en-US" sz="1800" dirty="0">
                <a:solidFill>
                  <a:srgbClr val="000000"/>
                </a:solidFill>
                <a:effectLst/>
                <a:latin typeface="+mn-lt"/>
                <a:ea typeface="Times New Roman" panose="02020603050405020304" pitchFamily="18" charset="0"/>
                <a:cs typeface="Arial" panose="020B0604020202020204" pitchFamily="34" charset="0"/>
              </a:rPr>
              <a:t>, catching a film at </a:t>
            </a:r>
            <a:r>
              <a:rPr lang="en-US" sz="1800" u="sng" dirty="0">
                <a:solidFill>
                  <a:srgbClr val="000000"/>
                </a:solidFill>
                <a:effectLst/>
                <a:latin typeface="+mn-lt"/>
                <a:ea typeface="Times New Roman" panose="02020603050405020304" pitchFamily="18" charset="0"/>
                <a:cs typeface="Arial" panose="020B0604020202020204" pitchFamily="34" charset="0"/>
                <a:hlinkClick r:id="rId3"/>
              </a:rPr>
              <a:t>Film Scene</a:t>
            </a:r>
            <a:r>
              <a:rPr lang="en-US" sz="1800" dirty="0">
                <a:solidFill>
                  <a:srgbClr val="000000"/>
                </a:solidFill>
                <a:effectLst/>
                <a:latin typeface="+mn-lt"/>
                <a:ea typeface="Times New Roman" panose="02020603050405020304" pitchFamily="18" charset="0"/>
                <a:cs typeface="Arial" panose="020B0604020202020204" pitchFamily="34" charset="0"/>
              </a:rPr>
              <a:t>, watching a performance at the </a:t>
            </a:r>
            <a:r>
              <a:rPr lang="en-US" sz="1800" dirty="0">
                <a:solidFill>
                  <a:srgbClr val="000000"/>
                </a:solidFill>
                <a:effectLst/>
                <a:latin typeface="+mn-lt"/>
                <a:ea typeface="Times New Roman" panose="02020603050405020304" pitchFamily="18" charset="0"/>
                <a:cs typeface="Arial" panose="020B0604020202020204" pitchFamily="34" charset="0"/>
                <a:hlinkClick r:id="rId4"/>
              </a:rPr>
              <a:t>Hancher Auditorium</a:t>
            </a:r>
            <a:r>
              <a:rPr lang="en-US" sz="1800" dirty="0">
                <a:solidFill>
                  <a:srgbClr val="000000"/>
                </a:solidFill>
                <a:effectLst/>
                <a:latin typeface="+mn-lt"/>
                <a:ea typeface="Times New Roman" panose="02020603050405020304" pitchFamily="18" charset="0"/>
                <a:cs typeface="Arial" panose="020B0604020202020204" pitchFamily="34" charset="0"/>
              </a:rPr>
              <a:t>, enjoying a meal on the pedestrian zone (known as the Ped Mall), shopping at the </a:t>
            </a:r>
            <a:r>
              <a:rPr lang="en-US" sz="1800" u="sng" dirty="0">
                <a:solidFill>
                  <a:srgbClr val="000000"/>
                </a:solidFill>
                <a:effectLst/>
                <a:latin typeface="+mn-lt"/>
                <a:ea typeface="Times New Roman" panose="02020603050405020304" pitchFamily="18" charset="0"/>
                <a:cs typeface="Arial" panose="020B0604020202020204" pitchFamily="34" charset="0"/>
                <a:hlinkClick r:id="rId5"/>
              </a:rPr>
              <a:t>Farmer’s Market,</a:t>
            </a:r>
            <a:r>
              <a:rPr lang="en-US" sz="1800" dirty="0">
                <a:solidFill>
                  <a:srgbClr val="000000"/>
                </a:solidFill>
                <a:effectLst/>
                <a:latin typeface="+mn-lt"/>
                <a:ea typeface="Times New Roman" panose="02020603050405020304" pitchFamily="18" charset="0"/>
                <a:cs typeface="Arial" panose="020B0604020202020204" pitchFamily="34" charset="0"/>
              </a:rPr>
              <a:t> or the </a:t>
            </a:r>
            <a:r>
              <a:rPr lang="en-US" sz="1800" u="sng" dirty="0">
                <a:solidFill>
                  <a:srgbClr val="000000"/>
                </a:solidFill>
                <a:effectLst/>
                <a:latin typeface="+mn-lt"/>
                <a:ea typeface="Times New Roman" panose="02020603050405020304" pitchFamily="18" charset="0"/>
                <a:cs typeface="Arial" panose="020B0604020202020204" pitchFamily="34" charset="0"/>
                <a:hlinkClick r:id="rId6"/>
              </a:rPr>
              <a:t>Coral Ridge Mall</a:t>
            </a:r>
            <a:r>
              <a:rPr lang="en-US" sz="1800" dirty="0">
                <a:solidFill>
                  <a:srgbClr val="000000"/>
                </a:solidFill>
                <a:effectLst/>
                <a:latin typeface="+mn-lt"/>
                <a:ea typeface="Times New Roman" panose="02020603050405020304" pitchFamily="18" charset="0"/>
                <a:cs typeface="Arial" panose="020B0604020202020204" pitchFamily="34" charset="0"/>
              </a:rPr>
              <a:t>, or enjoying </a:t>
            </a:r>
            <a:r>
              <a:rPr lang="en-US" sz="1800" u="sng" dirty="0">
                <a:solidFill>
                  <a:srgbClr val="000000"/>
                </a:solidFill>
                <a:effectLst/>
                <a:latin typeface="+mn-lt"/>
                <a:ea typeface="Times New Roman" panose="02020603050405020304" pitchFamily="18" charset="0"/>
                <a:cs typeface="Arial" panose="020B0604020202020204" pitchFamily="34" charset="0"/>
                <a:hlinkClick r:id="rId7"/>
              </a:rPr>
              <a:t>live music</a:t>
            </a:r>
            <a:r>
              <a:rPr lang="en-US" sz="1800" u="sng" dirty="0">
                <a:solidFill>
                  <a:srgbClr val="000000"/>
                </a:solidFill>
                <a:effectLst/>
                <a:latin typeface="+mn-lt"/>
                <a:ea typeface="Times New Roman" panose="02020603050405020304" pitchFamily="18" charset="0"/>
                <a:cs typeface="Arial" panose="020B0604020202020204" pitchFamily="34" charset="0"/>
              </a:rPr>
              <a:t>. </a:t>
            </a:r>
          </a:p>
          <a:p>
            <a:pPr marL="0" marR="0" indent="0">
              <a:lnSpc>
                <a:spcPct val="115000"/>
              </a:lnSpc>
              <a:spcBef>
                <a:spcPts val="0"/>
              </a:spcBef>
              <a:spcAft>
                <a:spcPts val="0"/>
              </a:spcAft>
              <a:buNone/>
            </a:pPr>
            <a:endParaRPr lang="en-US" sz="1800" dirty="0">
              <a:solidFill>
                <a:srgbClr val="000000"/>
              </a:solidFill>
              <a:effectLst/>
              <a:latin typeface="+mn-lt"/>
              <a:ea typeface="Times New Roman" panose="02020603050405020304" pitchFamily="18" charset="0"/>
              <a:cs typeface="Arial" panose="020B0604020202020204" pitchFamily="34" charset="0"/>
            </a:endParaRPr>
          </a:p>
          <a:p>
            <a:pPr marL="0" indent="0">
              <a:lnSpc>
                <a:spcPct val="115000"/>
              </a:lnSpc>
              <a:spcBef>
                <a:spcPts val="0"/>
              </a:spcBef>
              <a:buNone/>
            </a:pPr>
            <a:r>
              <a:rPr lang="en-US" sz="1800" dirty="0"/>
              <a:t>Check out the Iowa City Downtown District’s </a:t>
            </a:r>
            <a:r>
              <a:rPr lang="en-US" sz="1800" dirty="0">
                <a:hlinkClick r:id="rId8"/>
              </a:rPr>
              <a:t>Event Calendar</a:t>
            </a:r>
            <a:r>
              <a:rPr lang="en-US" sz="1800" dirty="0"/>
              <a:t> for fun activities!</a:t>
            </a:r>
          </a:p>
        </p:txBody>
      </p:sp>
      <p:sp>
        <p:nvSpPr>
          <p:cNvPr id="5" name="Content Placeholder 2">
            <a:extLst>
              <a:ext uri="{FF2B5EF4-FFF2-40B4-BE49-F238E27FC236}">
                <a16:creationId xmlns:a16="http://schemas.microsoft.com/office/drawing/2014/main" id="{921E5E6C-0C2A-4EED-BBAA-1FF84A05518C}"/>
              </a:ext>
            </a:extLst>
          </p:cNvPr>
          <p:cNvSpPr txBox="1">
            <a:spLocks/>
          </p:cNvSpPr>
          <p:nvPr/>
        </p:nvSpPr>
        <p:spPr>
          <a:xfrm>
            <a:off x="4511325" y="1510025"/>
            <a:ext cx="4441086" cy="1076421"/>
          </a:xfrm>
          <a:prstGeom prst="rect">
            <a:avLst/>
          </a:prstGeom>
          <a:ln w="28575">
            <a:solidFill>
              <a:srgbClr val="63676B"/>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9"/>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Tx/>
              <a:buNone/>
            </a:pPr>
            <a:r>
              <a:rPr lang="en-US" altLang="ja-JP" sz="2200" b="1" dirty="0">
                <a:highlight>
                  <a:srgbClr val="FFCD00"/>
                </a:highlight>
              </a:rPr>
              <a:t>Virtual Campus Tour</a:t>
            </a:r>
          </a:p>
          <a:p>
            <a:pPr marL="0" indent="0">
              <a:lnSpc>
                <a:spcPct val="115000"/>
              </a:lnSpc>
              <a:spcBef>
                <a:spcPts val="0"/>
              </a:spcBef>
              <a:buFontTx/>
              <a:buNone/>
            </a:pPr>
            <a:endParaRPr lang="en-US" sz="1800" dirty="0">
              <a:solidFill>
                <a:srgbClr val="000000"/>
              </a:solidFill>
              <a:latin typeface="+mn-lt"/>
              <a:ea typeface="Times New Roman" panose="02020603050405020304" pitchFamily="18" charset="0"/>
            </a:endParaRPr>
          </a:p>
          <a:p>
            <a:pPr marL="0" indent="0">
              <a:lnSpc>
                <a:spcPct val="115000"/>
              </a:lnSpc>
              <a:spcBef>
                <a:spcPts val="0"/>
              </a:spcBef>
              <a:buFontTx/>
              <a:buNone/>
            </a:pPr>
            <a:r>
              <a:rPr lang="en-US" sz="1650" dirty="0">
                <a:solidFill>
                  <a:srgbClr val="000000"/>
                </a:solidFill>
                <a:latin typeface="+mn-lt"/>
                <a:ea typeface="Times New Roman" panose="02020603050405020304" pitchFamily="18" charset="0"/>
              </a:rPr>
              <a:t>Take a </a:t>
            </a:r>
            <a:r>
              <a:rPr lang="en-US" sz="1650" dirty="0">
                <a:solidFill>
                  <a:srgbClr val="000000"/>
                </a:solidFill>
                <a:latin typeface="+mn-lt"/>
                <a:ea typeface="Times New Roman" panose="02020603050405020304" pitchFamily="18" charset="0"/>
                <a:hlinkClick r:id="rId10"/>
              </a:rPr>
              <a:t>virtual tour</a:t>
            </a:r>
            <a:r>
              <a:rPr lang="en-US" sz="1650" dirty="0">
                <a:solidFill>
                  <a:srgbClr val="000000"/>
                </a:solidFill>
                <a:latin typeface="+mn-lt"/>
                <a:ea typeface="Times New Roman" panose="02020603050405020304" pitchFamily="18" charset="0"/>
              </a:rPr>
              <a:t> of the beautiful UI campus! </a:t>
            </a:r>
            <a:endParaRPr lang="en-US" sz="1650" dirty="0"/>
          </a:p>
        </p:txBody>
      </p:sp>
      <p:sp>
        <p:nvSpPr>
          <p:cNvPr id="6" name="Content Placeholder 2">
            <a:extLst>
              <a:ext uri="{FF2B5EF4-FFF2-40B4-BE49-F238E27FC236}">
                <a16:creationId xmlns:a16="http://schemas.microsoft.com/office/drawing/2014/main" id="{3E4C7978-1227-43BF-AECD-2BAFFEECA511}"/>
              </a:ext>
            </a:extLst>
          </p:cNvPr>
          <p:cNvSpPr txBox="1">
            <a:spLocks/>
          </p:cNvSpPr>
          <p:nvPr/>
        </p:nvSpPr>
        <p:spPr>
          <a:xfrm>
            <a:off x="4511325" y="2741370"/>
            <a:ext cx="4441086" cy="1646367"/>
          </a:xfrm>
          <a:prstGeom prst="rect">
            <a:avLst/>
          </a:prstGeom>
          <a:ln w="28575">
            <a:solidFill>
              <a:srgbClr val="63676B"/>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9"/>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Tx/>
              <a:buNone/>
            </a:pPr>
            <a:r>
              <a:rPr lang="en-US" altLang="ja-JP" sz="2200" b="1" dirty="0">
                <a:highlight>
                  <a:srgbClr val="FFCD00"/>
                </a:highlight>
              </a:rPr>
              <a:t>UI Campus Events Calendar</a:t>
            </a:r>
          </a:p>
          <a:p>
            <a:pPr marL="0" indent="0">
              <a:lnSpc>
                <a:spcPct val="115000"/>
              </a:lnSpc>
              <a:spcBef>
                <a:spcPts val="0"/>
              </a:spcBef>
              <a:buFontTx/>
              <a:buNone/>
            </a:pPr>
            <a:endParaRPr lang="en-US" sz="1800" dirty="0">
              <a:solidFill>
                <a:srgbClr val="000000"/>
              </a:solidFill>
              <a:latin typeface="+mn-lt"/>
              <a:ea typeface="Times New Roman" panose="02020603050405020304" pitchFamily="18" charset="0"/>
            </a:endParaRPr>
          </a:p>
          <a:p>
            <a:pPr marL="0" indent="0">
              <a:lnSpc>
                <a:spcPct val="115000"/>
              </a:lnSpc>
              <a:spcBef>
                <a:spcPts val="0"/>
              </a:spcBef>
              <a:buFontTx/>
              <a:buNone/>
            </a:pPr>
            <a:r>
              <a:rPr lang="en-US" sz="1600" dirty="0">
                <a:solidFill>
                  <a:srgbClr val="000000"/>
                </a:solidFill>
                <a:latin typeface="+mn-lt"/>
                <a:ea typeface="Times New Roman" panose="02020603050405020304" pitchFamily="18" charset="0"/>
              </a:rPr>
              <a:t>There is always something happening at the UI! Check out the </a:t>
            </a:r>
            <a:r>
              <a:rPr lang="en-US" sz="1600" dirty="0">
                <a:solidFill>
                  <a:srgbClr val="000000"/>
                </a:solidFill>
                <a:latin typeface="+mn-lt"/>
                <a:ea typeface="Times New Roman" panose="02020603050405020304" pitchFamily="18" charset="0"/>
                <a:hlinkClick r:id="rId11"/>
              </a:rPr>
              <a:t>UI Events Calendar</a:t>
            </a:r>
            <a:r>
              <a:rPr lang="en-US" sz="1600" dirty="0">
                <a:solidFill>
                  <a:srgbClr val="000000"/>
                </a:solidFill>
                <a:latin typeface="+mn-lt"/>
                <a:ea typeface="Times New Roman" panose="02020603050405020304" pitchFamily="18" charset="0"/>
              </a:rPr>
              <a:t> to find interesting lectures or fun events!</a:t>
            </a:r>
            <a:endParaRPr lang="en-US" sz="1600" dirty="0"/>
          </a:p>
        </p:txBody>
      </p:sp>
      <p:sp>
        <p:nvSpPr>
          <p:cNvPr id="7" name="Content Placeholder 2">
            <a:extLst>
              <a:ext uri="{FF2B5EF4-FFF2-40B4-BE49-F238E27FC236}">
                <a16:creationId xmlns:a16="http://schemas.microsoft.com/office/drawing/2014/main" id="{46C0BEF1-5140-4ADD-8903-42C12E5F414A}"/>
              </a:ext>
            </a:extLst>
          </p:cNvPr>
          <p:cNvSpPr txBox="1">
            <a:spLocks/>
          </p:cNvSpPr>
          <p:nvPr/>
        </p:nvSpPr>
        <p:spPr>
          <a:xfrm>
            <a:off x="4511325" y="4469574"/>
            <a:ext cx="4441086" cy="1646367"/>
          </a:xfrm>
          <a:prstGeom prst="rect">
            <a:avLst/>
          </a:prstGeom>
          <a:ln w="28575">
            <a:solidFill>
              <a:srgbClr val="63676B"/>
            </a:solidFill>
            <a:prstDash val="sysDot"/>
          </a:ln>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SzPct val="95000"/>
              <a:buFontTx/>
              <a:buBlip>
                <a:blip r:embed="rId9"/>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Tx/>
              <a:buNone/>
            </a:pPr>
            <a:r>
              <a:rPr lang="en-US" altLang="ja-JP" sz="2400" b="1" dirty="0">
                <a:highlight>
                  <a:srgbClr val="FFCD00"/>
                </a:highlight>
              </a:rPr>
              <a:t>Iowa City Area Resources</a:t>
            </a:r>
          </a:p>
          <a:p>
            <a:pPr marL="0" indent="0">
              <a:lnSpc>
                <a:spcPct val="115000"/>
              </a:lnSpc>
              <a:spcBef>
                <a:spcPts val="0"/>
              </a:spcBef>
              <a:buFontTx/>
              <a:buNone/>
            </a:pPr>
            <a:endParaRPr lang="en-US" sz="1800" dirty="0">
              <a:solidFill>
                <a:srgbClr val="000000"/>
              </a:solidFill>
              <a:latin typeface="+mn-lt"/>
              <a:ea typeface="Times New Roman" panose="02020603050405020304" pitchFamily="18" charset="0"/>
            </a:endParaRPr>
          </a:p>
          <a:p>
            <a:pPr marL="0" indent="0">
              <a:lnSpc>
                <a:spcPct val="115000"/>
              </a:lnSpc>
              <a:spcBef>
                <a:spcPts val="0"/>
              </a:spcBef>
              <a:buFontTx/>
              <a:buNone/>
            </a:pPr>
            <a:r>
              <a:rPr lang="en-US" sz="1700" dirty="0">
                <a:solidFill>
                  <a:srgbClr val="000000"/>
                </a:solidFill>
                <a:latin typeface="+mn-lt"/>
                <a:ea typeface="Times New Roman" panose="02020603050405020304" pitchFamily="18" charset="0"/>
              </a:rPr>
              <a:t>Visit </a:t>
            </a:r>
            <a:r>
              <a:rPr lang="en-US" sz="1700" dirty="0">
                <a:solidFill>
                  <a:srgbClr val="000000"/>
                </a:solidFill>
                <a:latin typeface="+mn-lt"/>
                <a:ea typeface="Times New Roman" panose="02020603050405020304" pitchFamily="18" charset="0"/>
                <a:hlinkClick r:id="rId12"/>
              </a:rPr>
              <a:t>WelcomeICArea.org</a:t>
            </a:r>
            <a:r>
              <a:rPr lang="en-US" sz="1700" dirty="0">
                <a:solidFill>
                  <a:srgbClr val="000000"/>
                </a:solidFill>
                <a:latin typeface="+mn-lt"/>
                <a:ea typeface="Times New Roman" panose="02020603050405020304" pitchFamily="18" charset="0"/>
              </a:rPr>
              <a:t> to access resources needed to settle into the area, including: health, family activities, childcare/schooling, English resources, housing, and more.  </a:t>
            </a:r>
            <a:endParaRPr lang="en-US" sz="1700" dirty="0"/>
          </a:p>
        </p:txBody>
      </p:sp>
    </p:spTree>
    <p:extLst>
      <p:ext uri="{BB962C8B-B14F-4D97-AF65-F5344CB8AC3E}">
        <p14:creationId xmlns:p14="http://schemas.microsoft.com/office/powerpoint/2010/main" val="4164922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3F6C42-D6B9-4965-A85E-476D91C1992A}"/>
              </a:ext>
              <a:ext uri="{C183D7F6-B498-43B3-948B-1728B52AA6E4}">
                <adec:decorative xmlns:adec="http://schemas.microsoft.com/office/drawing/2017/decorative" val="0"/>
              </a:ext>
            </a:extLst>
          </p:cNvPr>
          <p:cNvSpPr txBox="1"/>
          <p:nvPr/>
        </p:nvSpPr>
        <p:spPr>
          <a:xfrm>
            <a:off x="8712360" y="6450684"/>
            <a:ext cx="441146" cy="369332"/>
          </a:xfrm>
          <a:prstGeom prst="rect">
            <a:avLst/>
          </a:prstGeom>
          <a:noFill/>
        </p:spPr>
        <p:txBody>
          <a:bodyPr wrap="none" rtlCol="0">
            <a:spAutoFit/>
          </a:bodyPr>
          <a:lstStyle/>
          <a:p>
            <a:fld id="{4134A133-2499-4AE4-B1BC-32BF58B94166}" type="slidenum">
              <a:rPr lang="en-US" smtClean="0"/>
              <a:t>39</a:t>
            </a:fld>
            <a:endParaRPr lang="en-US" dirty="0"/>
          </a:p>
        </p:txBody>
      </p:sp>
      <p:sp>
        <p:nvSpPr>
          <p:cNvPr id="2" name="Title 1">
            <a:extLst>
              <a:ext uri="{FF2B5EF4-FFF2-40B4-BE49-F238E27FC236}">
                <a16:creationId xmlns:a16="http://schemas.microsoft.com/office/drawing/2014/main" id="{06BCB7B7-232B-4CD3-8B4E-21F04C887636}"/>
              </a:ext>
            </a:extLst>
          </p:cNvPr>
          <p:cNvSpPr>
            <a:spLocks noGrp="1"/>
          </p:cNvSpPr>
          <p:nvPr>
            <p:ph type="title"/>
          </p:nvPr>
        </p:nvSpPr>
        <p:spPr>
          <a:xfrm>
            <a:off x="598598" y="415622"/>
            <a:ext cx="6211505" cy="869089"/>
          </a:xfrm>
        </p:spPr>
        <p:txBody>
          <a:bodyPr/>
          <a:lstStyle/>
          <a:p>
            <a:r>
              <a:rPr lang="en-US" dirty="0"/>
              <a:t>Parking and Transportation</a:t>
            </a:r>
          </a:p>
        </p:txBody>
      </p:sp>
      <p:sp>
        <p:nvSpPr>
          <p:cNvPr id="3" name="Content Placeholder 2">
            <a:extLst>
              <a:ext uri="{FF2B5EF4-FFF2-40B4-BE49-F238E27FC236}">
                <a16:creationId xmlns:a16="http://schemas.microsoft.com/office/drawing/2014/main" id="{CC5752FC-5AB4-465C-9EAC-D8C887FDF53F}"/>
              </a:ext>
            </a:extLst>
          </p:cNvPr>
          <p:cNvSpPr>
            <a:spLocks noGrp="1"/>
          </p:cNvSpPr>
          <p:nvPr>
            <p:ph idx="1"/>
          </p:nvPr>
        </p:nvSpPr>
        <p:spPr>
          <a:xfrm>
            <a:off x="330926" y="1375954"/>
            <a:ext cx="7410994" cy="4841966"/>
          </a:xfrm>
        </p:spPr>
        <p:txBody>
          <a:bodyPr>
            <a:normAutofit fontScale="92500" lnSpcReduction="10000"/>
          </a:bodyPr>
          <a:lstStyle/>
          <a:p>
            <a:r>
              <a:rPr lang="en-US" dirty="0"/>
              <a:t>Parking for cars is very limited on campus, so where possible, consider walking, biking, using a moped, or taking a bus to campus instead. </a:t>
            </a:r>
          </a:p>
          <a:p>
            <a:pPr lvl="1"/>
            <a:r>
              <a:rPr lang="en-US" sz="1700" dirty="0"/>
              <a:t>There are limited 1-hour and 2-hour parallel parking spaces near PH (for a fee, payable via the </a:t>
            </a:r>
            <a:r>
              <a:rPr lang="en-US" sz="1700" dirty="0">
                <a:hlinkClick r:id="rId2"/>
              </a:rPr>
              <a:t>PassportParking</a:t>
            </a:r>
            <a:r>
              <a:rPr lang="en-US" sz="1700" dirty="0"/>
              <a:t> mobile app).</a:t>
            </a:r>
          </a:p>
          <a:p>
            <a:pPr lvl="1"/>
            <a:r>
              <a:rPr lang="en-US" sz="1700" dirty="0"/>
              <a:t>Check out the Iowa City </a:t>
            </a:r>
            <a:r>
              <a:rPr lang="en-US" sz="1700" dirty="0">
                <a:hlinkClick r:id="rId3"/>
              </a:rPr>
              <a:t>Parking Ramps</a:t>
            </a:r>
            <a:r>
              <a:rPr lang="en-US" sz="1700" dirty="0"/>
              <a:t> near PH that are available</a:t>
            </a:r>
          </a:p>
          <a:p>
            <a:pPr lvl="1"/>
            <a:r>
              <a:rPr lang="en-US" sz="1700" dirty="0"/>
              <a:t>Check out other Student Parking permit options on the UI Parking and Transportation </a:t>
            </a:r>
            <a:r>
              <a:rPr lang="en-US" sz="1700" dirty="0">
                <a:hlinkClick r:id="rId4"/>
              </a:rPr>
              <a:t>website</a:t>
            </a:r>
            <a:r>
              <a:rPr lang="en-US" sz="1700" dirty="0"/>
              <a:t>. </a:t>
            </a:r>
          </a:p>
          <a:p>
            <a:r>
              <a:rPr lang="en-US" dirty="0"/>
              <a:t>Using the bus systems of </a:t>
            </a:r>
            <a:r>
              <a:rPr lang="en-US" dirty="0">
                <a:hlinkClick r:id="rId5"/>
              </a:rPr>
              <a:t>Iowa City</a:t>
            </a:r>
            <a:r>
              <a:rPr lang="en-US" dirty="0"/>
              <a:t>, </a:t>
            </a:r>
            <a:r>
              <a:rPr lang="en-US" dirty="0">
                <a:hlinkClick r:id="rId6"/>
              </a:rPr>
              <a:t>Coralville</a:t>
            </a:r>
            <a:r>
              <a:rPr lang="en-US" dirty="0"/>
              <a:t>, and </a:t>
            </a:r>
            <a:r>
              <a:rPr lang="en-US" dirty="0">
                <a:hlinkClick r:id="rId7"/>
              </a:rPr>
              <a:t>CAMBUS</a:t>
            </a:r>
            <a:r>
              <a:rPr lang="en-US" dirty="0"/>
              <a:t> (UI’s free bus) is one of the best ways to get to campus. </a:t>
            </a:r>
          </a:p>
          <a:p>
            <a:pPr lvl="1"/>
            <a:r>
              <a:rPr lang="en-US" sz="1700" dirty="0">
                <a:hlinkClick r:id="rId8"/>
              </a:rPr>
              <a:t>Student U-PASS</a:t>
            </a:r>
            <a:r>
              <a:rPr lang="en-US" sz="1700" dirty="0"/>
              <a:t> bus passes are available at a discounted rate. </a:t>
            </a:r>
          </a:p>
          <a:p>
            <a:pPr lvl="1"/>
            <a:r>
              <a:rPr lang="en-US" sz="1700" b="1" dirty="0"/>
              <a:t>PH is near many </a:t>
            </a:r>
            <a:r>
              <a:rPr lang="en-US" sz="1700" b="1" dirty="0">
                <a:hlinkClick r:id="rId9"/>
              </a:rPr>
              <a:t>stops</a:t>
            </a:r>
            <a:r>
              <a:rPr lang="en-US" sz="1700" b="1" dirty="0"/>
              <a:t>, including Downtown Interchange, Clinton &amp; Iowa, Clinton &amp; Washington, Clinton St @ Jefferson St, Schaeffer Hall, and Macbride Hall. </a:t>
            </a:r>
          </a:p>
          <a:p>
            <a:pPr lvl="1"/>
            <a:r>
              <a:rPr lang="en-US" sz="1700" dirty="0"/>
              <a:t>Use the </a:t>
            </a:r>
            <a:r>
              <a:rPr lang="en-US" sz="1700" dirty="0">
                <a:hlinkClick r:id="rId10"/>
              </a:rPr>
              <a:t>Transit</a:t>
            </a:r>
            <a:r>
              <a:rPr lang="en-US" sz="1700" dirty="0"/>
              <a:t> mobile app to plan your trip- one app for all for all three systems!</a:t>
            </a:r>
          </a:p>
          <a:p>
            <a:r>
              <a:rPr lang="en-US" b="1" dirty="0"/>
              <a:t>Be sure to plan extra time to get to PH based on your parking and travel time needs.</a:t>
            </a:r>
          </a:p>
        </p:txBody>
      </p:sp>
      <p:pic>
        <p:nvPicPr>
          <p:cNvPr id="9" name="Picture 8">
            <a:extLst>
              <a:ext uri="{FF2B5EF4-FFF2-40B4-BE49-F238E27FC236}">
                <a16:creationId xmlns:a16="http://schemas.microsoft.com/office/drawing/2014/main" id="{5B66DAF0-6182-4353-BAFC-921317468E29}"/>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7982196" y="141100"/>
            <a:ext cx="910112" cy="910112"/>
          </a:xfrm>
          <a:prstGeom prst="rect">
            <a:avLst/>
          </a:prstGeom>
        </p:spPr>
      </p:pic>
      <p:pic>
        <p:nvPicPr>
          <p:cNvPr id="11" name="Picture 10">
            <a:extLst>
              <a:ext uri="{FF2B5EF4-FFF2-40B4-BE49-F238E27FC236}">
                <a16:creationId xmlns:a16="http://schemas.microsoft.com/office/drawing/2014/main" id="{2325E39F-6A0E-42EA-8E51-F7E1FD76DC0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987235" y="4356726"/>
            <a:ext cx="910112" cy="910112"/>
          </a:xfrm>
          <a:prstGeom prst="rect">
            <a:avLst/>
          </a:prstGeom>
        </p:spPr>
      </p:pic>
      <p:pic>
        <p:nvPicPr>
          <p:cNvPr id="6" name="Picture 5">
            <a:extLst>
              <a:ext uri="{FF2B5EF4-FFF2-40B4-BE49-F238E27FC236}">
                <a16:creationId xmlns:a16="http://schemas.microsoft.com/office/drawing/2014/main" id="{01A666BD-D5D1-4276-A6F0-69C19985D6C6}"/>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7973590" y="1332369"/>
            <a:ext cx="914400" cy="914400"/>
          </a:xfrm>
          <a:prstGeom prst="rect">
            <a:avLst/>
          </a:prstGeom>
        </p:spPr>
      </p:pic>
      <p:pic>
        <p:nvPicPr>
          <p:cNvPr id="8" name="Picture 7">
            <a:extLst>
              <a:ext uri="{FF2B5EF4-FFF2-40B4-BE49-F238E27FC236}">
                <a16:creationId xmlns:a16="http://schemas.microsoft.com/office/drawing/2014/main" id="{4390C790-39BD-4D97-ADDD-E0704D5EEA37}"/>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8018533" y="2882537"/>
            <a:ext cx="914400" cy="914400"/>
          </a:xfrm>
          <a:prstGeom prst="rect">
            <a:avLst/>
          </a:prstGeom>
        </p:spPr>
      </p:pic>
      <p:pic>
        <p:nvPicPr>
          <p:cNvPr id="12" name="Picture 11">
            <a:extLst>
              <a:ext uri="{FF2B5EF4-FFF2-40B4-BE49-F238E27FC236}">
                <a16:creationId xmlns:a16="http://schemas.microsoft.com/office/drawing/2014/main" id="{EBF6AB62-0649-4A2E-BCE0-8419D98FD311}"/>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7982947" y="5526793"/>
            <a:ext cx="914400" cy="914400"/>
          </a:xfrm>
          <a:prstGeom prst="rect">
            <a:avLst/>
          </a:prstGeom>
        </p:spPr>
      </p:pic>
    </p:spTree>
    <p:extLst>
      <p:ext uri="{BB962C8B-B14F-4D97-AF65-F5344CB8AC3E}">
        <p14:creationId xmlns:p14="http://schemas.microsoft.com/office/powerpoint/2010/main" val="23318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EEC5C7-1886-46ED-A5E6-7AE8AE604E8C}"/>
              </a:ext>
              <a:ext uri="{C183D7F6-B498-43B3-948B-1728B52AA6E4}">
                <adec:decorative xmlns:adec="http://schemas.microsoft.com/office/drawing/2017/decorative" val="0"/>
              </a:ext>
            </a:extLst>
          </p:cNvPr>
          <p:cNvSpPr txBox="1"/>
          <p:nvPr/>
        </p:nvSpPr>
        <p:spPr>
          <a:xfrm>
            <a:off x="8828052" y="6479960"/>
            <a:ext cx="312906" cy="369332"/>
          </a:xfrm>
          <a:prstGeom prst="rect">
            <a:avLst/>
          </a:prstGeom>
          <a:noFill/>
        </p:spPr>
        <p:txBody>
          <a:bodyPr wrap="none" rtlCol="0">
            <a:spAutoFit/>
          </a:bodyPr>
          <a:lstStyle/>
          <a:p>
            <a:fld id="{FB72DD91-489E-41F9-BFD6-D26C7F1A1BE7}" type="slidenum">
              <a:rPr lang="en-US" smtClean="0"/>
              <a:t>4</a:t>
            </a:fld>
            <a:endParaRPr lang="en-US" dirty="0"/>
          </a:p>
        </p:txBody>
      </p:sp>
      <p:sp>
        <p:nvSpPr>
          <p:cNvPr id="2" name="Title 1">
            <a:extLst>
              <a:ext uri="{FF2B5EF4-FFF2-40B4-BE49-F238E27FC236}">
                <a16:creationId xmlns:a16="http://schemas.microsoft.com/office/drawing/2014/main" id="{C93398F8-2471-4DD8-B824-416C0E62E395}"/>
              </a:ext>
              <a:ext uri="{C183D7F6-B498-43B3-948B-1728B52AA6E4}">
                <adec:decorative xmlns:adec="http://schemas.microsoft.com/office/drawing/2017/decorative" val="0"/>
              </a:ext>
            </a:extLst>
          </p:cNvPr>
          <p:cNvSpPr>
            <a:spLocks noGrp="1"/>
          </p:cNvSpPr>
          <p:nvPr>
            <p:ph type="title"/>
          </p:nvPr>
        </p:nvSpPr>
        <p:spPr>
          <a:xfrm>
            <a:off x="554509" y="367517"/>
            <a:ext cx="7886700" cy="869089"/>
          </a:xfrm>
        </p:spPr>
        <p:txBody>
          <a:bodyPr>
            <a:normAutofit fontScale="90000"/>
          </a:bodyPr>
          <a:lstStyle/>
          <a:p>
            <a:r>
              <a:rPr lang="en-US" dirty="0"/>
              <a:t>Table of Contents </a:t>
            </a:r>
            <a:br>
              <a:rPr lang="en-US" dirty="0"/>
            </a:br>
            <a:r>
              <a:rPr lang="en-US" sz="1000" dirty="0"/>
              <a:t> </a:t>
            </a:r>
            <a:br>
              <a:rPr lang="en-US" dirty="0"/>
            </a:br>
            <a:r>
              <a:rPr lang="en-US" sz="2200" b="0" i="1" dirty="0"/>
              <a:t>(click the item to be taken directly to that slide)</a:t>
            </a:r>
          </a:p>
        </p:txBody>
      </p:sp>
      <p:sp>
        <p:nvSpPr>
          <p:cNvPr id="3" name="Content Placeholder 2">
            <a:extLst>
              <a:ext uri="{FF2B5EF4-FFF2-40B4-BE49-F238E27FC236}">
                <a16:creationId xmlns:a16="http://schemas.microsoft.com/office/drawing/2014/main" id="{AE26CF09-AC1E-46EE-B1CA-697C6E252CBA}"/>
              </a:ext>
            </a:extLst>
          </p:cNvPr>
          <p:cNvSpPr>
            <a:spLocks noGrp="1"/>
          </p:cNvSpPr>
          <p:nvPr>
            <p:ph idx="1"/>
          </p:nvPr>
        </p:nvSpPr>
        <p:spPr>
          <a:xfrm>
            <a:off x="4237022" y="1520040"/>
            <a:ext cx="4741515" cy="4959920"/>
          </a:xfrm>
        </p:spPr>
        <p:txBody>
          <a:bodyPr>
            <a:normAutofit fontScale="92500" lnSpcReduction="10000"/>
          </a:bodyPr>
          <a:lstStyle/>
          <a:p>
            <a:pPr>
              <a:buFont typeface="Arial" panose="020B0604020202020204" pitchFamily="34" charset="0"/>
              <a:buChar char="•"/>
            </a:pPr>
            <a:r>
              <a:rPr lang="en-US" sz="2000" b="1" dirty="0">
                <a:hlinkClick r:id="rId2" action="ppaction://hlinksldjump"/>
              </a:rPr>
              <a:t>Scheduled Events</a:t>
            </a:r>
            <a:endParaRPr lang="en-US" sz="2000" b="1" dirty="0"/>
          </a:p>
          <a:p>
            <a:pPr lvl="1"/>
            <a:r>
              <a:rPr lang="en-US" sz="1600" dirty="0">
                <a:hlinkClick r:id="rId3" action="ppaction://hlinksldjump"/>
              </a:rPr>
              <a:t>International Graduate Student Orientation</a:t>
            </a:r>
            <a:endParaRPr lang="en-US" sz="1600" dirty="0"/>
          </a:p>
          <a:p>
            <a:pPr lvl="1"/>
            <a:r>
              <a:rPr lang="en-US" sz="1600" dirty="0">
                <a:hlinkClick r:id="rId4" action="ppaction://hlinksldjump"/>
              </a:rPr>
              <a:t>English Proficiency Evaluation (EPE)</a:t>
            </a:r>
            <a:endParaRPr lang="en-US" sz="1600" dirty="0"/>
          </a:p>
          <a:p>
            <a:pPr lvl="1"/>
            <a:r>
              <a:rPr lang="en-US" sz="1600" dirty="0">
                <a:hlinkClick r:id="rId5" action="ppaction://hlinksldjump"/>
              </a:rPr>
              <a:t>I-9s, Keys, Headshots, and Phillips Hall Tour</a:t>
            </a:r>
            <a:endParaRPr lang="en-US" sz="1600" dirty="0"/>
          </a:p>
          <a:p>
            <a:pPr lvl="1"/>
            <a:r>
              <a:rPr lang="en-US" sz="1600" dirty="0">
                <a:hlinkClick r:id="rId6" action="ppaction://hlinksldjump"/>
              </a:rPr>
              <a:t>Graduate College Student Orientation</a:t>
            </a:r>
            <a:endParaRPr lang="en-US" sz="1600" dirty="0"/>
          </a:p>
          <a:p>
            <a:pPr lvl="1"/>
            <a:r>
              <a:rPr lang="en-US" sz="1600" dirty="0">
                <a:hlinkClick r:id="rId7" action="ppaction://hlinksldjump"/>
              </a:rPr>
              <a:t>International Writing Program Exhibit</a:t>
            </a:r>
            <a:endParaRPr lang="en-US" sz="1600" dirty="0"/>
          </a:p>
          <a:p>
            <a:pPr>
              <a:buFont typeface="Arial" panose="020B0604020202020204" pitchFamily="34" charset="0"/>
              <a:buChar char="•"/>
            </a:pPr>
            <a:r>
              <a:rPr lang="en-US" sz="1800" b="1" dirty="0">
                <a:hlinkClick r:id="rId8" action="ppaction://hlinksldjump"/>
              </a:rPr>
              <a:t>To-Do Items</a:t>
            </a:r>
            <a:endParaRPr lang="en-US" sz="1800" b="1" dirty="0"/>
          </a:p>
          <a:p>
            <a:pPr lvl="1"/>
            <a:r>
              <a:rPr lang="en-US" sz="1600" dirty="0">
                <a:hlinkClick r:id="rId9" action="ppaction://hlinksldjump"/>
              </a:rPr>
              <a:t>Graduate College Canvas/ICON Resources</a:t>
            </a:r>
            <a:endParaRPr lang="en-US" sz="1600" dirty="0"/>
          </a:p>
          <a:p>
            <a:pPr lvl="1"/>
            <a:r>
              <a:rPr lang="en-US" sz="1600" dirty="0">
                <a:hlinkClick r:id="rId10" action="ppaction://hlinksldjump"/>
              </a:rPr>
              <a:t>Required Trainings and Compliances (First Amendment &amp; </a:t>
            </a:r>
            <a:r>
              <a:rPr lang="en-US" sz="1600" i="1" dirty="0">
                <a:hlinkClick r:id="rId10" action="ppaction://hlinksldjump"/>
              </a:rPr>
              <a:t>Not Anymore</a:t>
            </a:r>
            <a:r>
              <a:rPr lang="en-US" sz="1600" dirty="0">
                <a:hlinkClick r:id="rId10" action="ppaction://hlinksldjump"/>
              </a:rPr>
              <a:t>)</a:t>
            </a:r>
            <a:endParaRPr lang="en-US" sz="1600" dirty="0"/>
          </a:p>
          <a:p>
            <a:pPr lvl="1"/>
            <a:r>
              <a:rPr lang="en-US" sz="1600" dirty="0">
                <a:hlinkClick r:id="rId11" action="ppaction://hlinksldjump"/>
              </a:rPr>
              <a:t>MyUI-Update Your Information &amp; Calendar Combiner</a:t>
            </a:r>
            <a:endParaRPr lang="en-US" sz="1600" dirty="0"/>
          </a:p>
          <a:p>
            <a:pPr lvl="1"/>
            <a:r>
              <a:rPr lang="en-US" sz="1600" dirty="0">
                <a:hlinkClick r:id="rId12" action="ppaction://hlinksldjump"/>
              </a:rPr>
              <a:t>Set Up Two-Step Login</a:t>
            </a:r>
            <a:endParaRPr lang="en-US" sz="1600" dirty="0"/>
          </a:p>
          <a:p>
            <a:pPr lvl="1"/>
            <a:r>
              <a:rPr lang="en-US" sz="1600" dirty="0">
                <a:hlinkClick r:id="rId13" action="ppaction://hlinksldjump"/>
              </a:rPr>
              <a:t>Submit Your Immunization Record </a:t>
            </a:r>
            <a:endParaRPr lang="en-US" sz="1600" dirty="0"/>
          </a:p>
          <a:p>
            <a:pPr lvl="1"/>
            <a:r>
              <a:rPr lang="en-US" sz="1600" dirty="0">
                <a:hlinkClick r:id="rId14" action="ppaction://hlinksldjump"/>
              </a:rPr>
              <a:t>How to Register for Classes</a:t>
            </a:r>
            <a:endParaRPr lang="en-US" sz="1600" dirty="0"/>
          </a:p>
          <a:p>
            <a:pPr lvl="1"/>
            <a:r>
              <a:rPr lang="en-US" sz="1600" dirty="0">
                <a:hlinkClick r:id="rId15" action="ppaction://hlinksldjump"/>
              </a:rPr>
              <a:t>Registration Considerations</a:t>
            </a:r>
            <a:endParaRPr lang="en-US" sz="1600" dirty="0"/>
          </a:p>
          <a:p>
            <a:pPr lvl="1"/>
            <a:r>
              <a:rPr lang="en-US" sz="1600" dirty="0">
                <a:hlinkClick r:id="rId16" action="ppaction://hlinksldjump"/>
              </a:rPr>
              <a:t>Health and Dental Insurance</a:t>
            </a:r>
            <a:endParaRPr lang="en-US" sz="1600" dirty="0"/>
          </a:p>
          <a:p>
            <a:pPr lvl="1"/>
            <a:r>
              <a:rPr lang="en-US" sz="1600" dirty="0">
                <a:hlinkClick r:id="rId17" action="ppaction://hlinksldjump"/>
              </a:rPr>
              <a:t>Kognito Suicide Prevention Program </a:t>
            </a:r>
            <a:endParaRPr lang="en-US" sz="1600" dirty="0"/>
          </a:p>
        </p:txBody>
      </p:sp>
      <p:pic>
        <p:nvPicPr>
          <p:cNvPr id="11" name="Picture 10">
            <a:extLst>
              <a:ext uri="{FF2B5EF4-FFF2-40B4-BE49-F238E27FC236}">
                <a16:creationId xmlns:a16="http://schemas.microsoft.com/office/drawing/2014/main" id="{1D166213-B3FE-4FA1-B3E5-9D1205316014}"/>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472246" y="2272110"/>
            <a:ext cx="3104671" cy="3104671"/>
          </a:xfrm>
          <a:prstGeom prst="rect">
            <a:avLst/>
          </a:prstGeom>
        </p:spPr>
      </p:pic>
    </p:spTree>
    <p:extLst>
      <p:ext uri="{BB962C8B-B14F-4D97-AF65-F5344CB8AC3E}">
        <p14:creationId xmlns:p14="http://schemas.microsoft.com/office/powerpoint/2010/main" val="223306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92835-C233-4AA0-B343-B1F491227413}"/>
              </a:ext>
              <a:ext uri="{C183D7F6-B498-43B3-948B-1728B52AA6E4}">
                <adec:decorative xmlns:adec="http://schemas.microsoft.com/office/drawing/2017/decorative" val="0"/>
              </a:ext>
            </a:extLst>
          </p:cNvPr>
          <p:cNvSpPr txBox="1"/>
          <p:nvPr/>
        </p:nvSpPr>
        <p:spPr>
          <a:xfrm>
            <a:off x="8699865" y="6514011"/>
            <a:ext cx="441146" cy="369332"/>
          </a:xfrm>
          <a:prstGeom prst="rect">
            <a:avLst/>
          </a:prstGeom>
          <a:noFill/>
        </p:spPr>
        <p:txBody>
          <a:bodyPr wrap="none" rtlCol="0">
            <a:spAutoFit/>
          </a:bodyPr>
          <a:lstStyle/>
          <a:p>
            <a:fld id="{8CD679BD-6D59-481C-9CEC-99B5C69177BA}" type="slidenum">
              <a:rPr lang="en-US" smtClean="0"/>
              <a:t>40</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Get Involved!</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317370" y="1551309"/>
            <a:ext cx="2926080" cy="3975783"/>
          </a:xfrm>
          <a:ln w="19050">
            <a:solidFill>
              <a:schemeClr val="bg1">
                <a:lumMod val="50000"/>
              </a:schemeClr>
            </a:solidFill>
            <a:prstDash val="sysDot"/>
          </a:ln>
        </p:spPr>
        <p:txBody>
          <a:bodyPr>
            <a:normAutofit lnSpcReduction="10000"/>
          </a:bodyPr>
          <a:lstStyle/>
          <a:p>
            <a:pPr marL="0" indent="0" algn="ctr">
              <a:lnSpc>
                <a:spcPct val="110000"/>
              </a:lnSpc>
              <a:buNone/>
            </a:pPr>
            <a:r>
              <a:rPr lang="en-US" altLang="ja-JP" sz="2000" b="1" dirty="0">
                <a:highlight>
                  <a:srgbClr val="FFCD00"/>
                </a:highlight>
              </a:rPr>
              <a:t>Student Organizations</a:t>
            </a:r>
            <a:endParaRPr lang="en-US" altLang="ja-JP" sz="2000" b="1" i="0" u="none" strike="noStrike" baseline="0" dirty="0">
              <a:highlight>
                <a:srgbClr val="FFCD00"/>
              </a:highlight>
            </a:endParaRPr>
          </a:p>
          <a:p>
            <a:pPr marL="0" indent="0">
              <a:lnSpc>
                <a:spcPct val="110000"/>
              </a:lnSpc>
              <a:spcBef>
                <a:spcPts val="800"/>
              </a:spcBef>
              <a:buNone/>
            </a:pPr>
            <a:r>
              <a:rPr lang="en-US" sz="1800" dirty="0">
                <a:solidFill>
                  <a:srgbClr val="000000"/>
                </a:solidFill>
                <a:effectLst/>
                <a:latin typeface="+mn-lt"/>
                <a:ea typeface="Times New Roman" panose="02020603050405020304" pitchFamily="18" charset="0"/>
              </a:rPr>
              <a:t>The University supports over 500 student organizations that help students feel connected and engaged. Getting involved in one of these is an excellent way to meet students with similar interests and to form friendships. Check out the types of organizations and events </a:t>
            </a:r>
            <a:r>
              <a:rPr lang="en-US" sz="1800" u="sng" dirty="0">
                <a:solidFill>
                  <a:srgbClr val="0000FF"/>
                </a:solidFill>
                <a:effectLst/>
                <a:latin typeface="+mn-lt"/>
                <a:ea typeface="Times New Roman" panose="02020603050405020304" pitchFamily="18" charset="0"/>
                <a:cs typeface="Arial" panose="020B0604020202020204" pitchFamily="34" charset="0"/>
                <a:hlinkClick r:id="rId2"/>
              </a:rPr>
              <a:t>here. </a:t>
            </a:r>
            <a:endParaRPr lang="en-US" altLang="ja-JP" b="0" i="0" u="none" strike="noStrike" baseline="0" dirty="0">
              <a:latin typeface="+mn-lt"/>
            </a:endParaRPr>
          </a:p>
        </p:txBody>
      </p:sp>
      <p:sp>
        <p:nvSpPr>
          <p:cNvPr id="7" name="Content Placeholder 5">
            <a:extLst>
              <a:ext uri="{FF2B5EF4-FFF2-40B4-BE49-F238E27FC236}">
                <a16:creationId xmlns:a16="http://schemas.microsoft.com/office/drawing/2014/main" id="{81C6B4AA-419E-4237-9C48-BD4B28CF5993}"/>
              </a:ext>
            </a:extLst>
          </p:cNvPr>
          <p:cNvSpPr txBox="1">
            <a:spLocks/>
          </p:cNvSpPr>
          <p:nvPr/>
        </p:nvSpPr>
        <p:spPr>
          <a:xfrm>
            <a:off x="3397542" y="1551309"/>
            <a:ext cx="2822073" cy="3977640"/>
          </a:xfrm>
          <a:prstGeom prst="rect">
            <a:avLst/>
          </a:prstGeom>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3"/>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lnSpc>
                <a:spcPct val="110000"/>
              </a:lnSpc>
              <a:buNone/>
            </a:pPr>
            <a:r>
              <a:rPr lang="en-US" sz="2000" b="1" dirty="0">
                <a:highlight>
                  <a:srgbClr val="FFCD00"/>
                </a:highlight>
              </a:rPr>
              <a:t>WLGO</a:t>
            </a:r>
            <a:endParaRPr lang="en-US" sz="2000" b="0" i="0" u="none" strike="noStrike" baseline="0" dirty="0"/>
          </a:p>
          <a:p>
            <a:pPr marL="0" marR="0" indent="0" algn="l" rtl="0">
              <a:spcBef>
                <a:spcPts val="0"/>
              </a:spcBef>
              <a:buNone/>
            </a:pPr>
            <a:r>
              <a:rPr lang="en-US" sz="1900" dirty="0"/>
              <a:t>We recommend getting involved with the World Languages Graduate Organization (</a:t>
            </a:r>
            <a:r>
              <a:rPr lang="en-US" sz="1900" dirty="0">
                <a:hlinkClick r:id="rId4"/>
              </a:rPr>
              <a:t>WLGO</a:t>
            </a:r>
            <a:r>
              <a:rPr lang="en-US" sz="1900" dirty="0"/>
              <a:t>) aimed at creating community amongst graduate students, as well as enhancing academic &amp; professional development.</a:t>
            </a:r>
          </a:p>
          <a:p>
            <a:pPr marL="0" marR="0" indent="0" algn="l" rtl="0">
              <a:spcBef>
                <a:spcPts val="0"/>
              </a:spcBef>
              <a:buNone/>
            </a:pPr>
            <a:endParaRPr lang="en-US" sz="1900" dirty="0">
              <a:highlight>
                <a:srgbClr val="FFFF00"/>
              </a:highlight>
            </a:endParaRPr>
          </a:p>
          <a:p>
            <a:pPr marL="0" marR="0" indent="0" algn="l" rtl="0">
              <a:spcBef>
                <a:spcPts val="0"/>
              </a:spcBef>
              <a:buNone/>
            </a:pPr>
            <a:r>
              <a:rPr lang="en-US" sz="1700" dirty="0"/>
              <a:t>Contact WLGO to learn more about how to get involved!  </a:t>
            </a:r>
          </a:p>
          <a:p>
            <a:pPr marL="0" marR="0" indent="0" algn="l" rtl="0">
              <a:spcBef>
                <a:spcPts val="0"/>
              </a:spcBef>
              <a:buNone/>
            </a:pPr>
            <a:r>
              <a:rPr lang="en-US" sz="1600" dirty="0">
                <a:hlinkClick r:id="rId5"/>
              </a:rPr>
              <a:t>adelheid-sudibyo@uiowa.edu</a:t>
            </a:r>
            <a:endParaRPr lang="en-US" sz="1600" dirty="0"/>
          </a:p>
        </p:txBody>
      </p:sp>
      <p:sp>
        <p:nvSpPr>
          <p:cNvPr id="8" name="Content Placeholder 5">
            <a:extLst>
              <a:ext uri="{FF2B5EF4-FFF2-40B4-BE49-F238E27FC236}">
                <a16:creationId xmlns:a16="http://schemas.microsoft.com/office/drawing/2014/main" id="{6A4A652D-30F1-441C-97BF-5D991AC1C7B9}"/>
              </a:ext>
            </a:extLst>
          </p:cNvPr>
          <p:cNvSpPr txBox="1">
            <a:spLocks/>
          </p:cNvSpPr>
          <p:nvPr/>
        </p:nvSpPr>
        <p:spPr>
          <a:xfrm>
            <a:off x="6373706" y="1574028"/>
            <a:ext cx="2548517" cy="3975783"/>
          </a:xfrm>
          <a:prstGeom prst="rect">
            <a:avLst/>
          </a:prstGeom>
          <a:noFill/>
          <a:ln w="1905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3"/>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Tx/>
              <a:buNone/>
            </a:pPr>
            <a:r>
              <a:rPr lang="en-US" altLang="ja-JP" sz="2000" b="1" dirty="0">
                <a:solidFill>
                  <a:schemeClr val="tx1">
                    <a:lumMod val="95000"/>
                    <a:lumOff val="5000"/>
                  </a:schemeClr>
                </a:solidFill>
                <a:highlight>
                  <a:srgbClr val="FFCD00"/>
                </a:highlight>
              </a:rPr>
              <a:t>Recreation Services</a:t>
            </a:r>
          </a:p>
          <a:p>
            <a:pPr marL="0" indent="0">
              <a:spcBef>
                <a:spcPts val="0"/>
              </a:spcBef>
              <a:buNone/>
            </a:pPr>
            <a:r>
              <a:rPr lang="en-US" altLang="ja-JP" sz="1800" dirty="0">
                <a:solidFill>
                  <a:schemeClr val="tx1">
                    <a:lumMod val="95000"/>
                    <a:lumOff val="5000"/>
                  </a:schemeClr>
                </a:solidFill>
                <a:hlinkClick r:id="rId6"/>
              </a:rPr>
              <a:t>Recreation Services </a:t>
            </a:r>
            <a:r>
              <a:rPr lang="en-US" altLang="ja-JP" sz="1800" dirty="0">
                <a:solidFill>
                  <a:schemeClr val="tx1">
                    <a:lumMod val="95000"/>
                    <a:lumOff val="5000"/>
                  </a:schemeClr>
                </a:solidFill>
              </a:rPr>
              <a:t>at the UI offers students numerous ways to be physically active, offering numerous activities at indoor facilities (like the nationally ranked </a:t>
            </a:r>
            <a:r>
              <a:rPr lang="en-US" altLang="ja-JP" sz="1800" dirty="0">
                <a:solidFill>
                  <a:schemeClr val="tx1">
                    <a:lumMod val="95000"/>
                    <a:lumOff val="5000"/>
                  </a:schemeClr>
                </a:solidFill>
                <a:hlinkClick r:id="rId7"/>
              </a:rPr>
              <a:t>CRWC</a:t>
            </a:r>
            <a:r>
              <a:rPr lang="en-US" altLang="ja-JP" sz="1800" dirty="0">
                <a:solidFill>
                  <a:schemeClr val="tx1">
                    <a:lumMod val="95000"/>
                    <a:lumOff val="5000"/>
                  </a:schemeClr>
                </a:solidFill>
              </a:rPr>
              <a:t>) and </a:t>
            </a:r>
            <a:r>
              <a:rPr lang="en-US" altLang="ja-JP" sz="1800" dirty="0">
                <a:solidFill>
                  <a:schemeClr val="tx1">
                    <a:lumMod val="95000"/>
                    <a:lumOff val="5000"/>
                  </a:schemeClr>
                </a:solidFill>
                <a:hlinkClick r:id="rId8"/>
              </a:rPr>
              <a:t>outdoor programing </a:t>
            </a:r>
            <a:r>
              <a:rPr lang="en-US" altLang="ja-JP" sz="1800" dirty="0">
                <a:solidFill>
                  <a:schemeClr val="tx1">
                    <a:lumMod val="95000"/>
                    <a:lumOff val="5000"/>
                  </a:schemeClr>
                </a:solidFill>
              </a:rPr>
              <a:t>as well. </a:t>
            </a:r>
          </a:p>
          <a:p>
            <a:pPr marL="0" indent="0">
              <a:buNone/>
            </a:pPr>
            <a:endParaRPr lang="en-US" altLang="ja-JP" sz="1800" dirty="0">
              <a:latin typeface="Calibri" panose="020F0502020204030204" pitchFamily="34" charset="0"/>
              <a:hlinkClick r:id="rId9">
                <a:extLst>
                  <a:ext uri="{A12FA001-AC4F-418D-AE19-62706E023703}">
                    <ahyp:hlinkClr xmlns:ahyp="http://schemas.microsoft.com/office/drawing/2018/hyperlinkcolor" val="tx"/>
                  </a:ext>
                </a:extLst>
              </a:hlinkClick>
            </a:endParaRPr>
          </a:p>
          <a:p>
            <a:endParaRPr lang="en-US" dirty="0"/>
          </a:p>
        </p:txBody>
      </p:sp>
      <p:pic>
        <p:nvPicPr>
          <p:cNvPr id="4" name="Picture 3">
            <a:extLst>
              <a:ext uri="{FF2B5EF4-FFF2-40B4-BE49-F238E27FC236}">
                <a16:creationId xmlns:a16="http://schemas.microsoft.com/office/drawing/2014/main" id="{A82C5A3A-D128-47A1-ABF6-662D10E4BD52}"/>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554128" y="283606"/>
            <a:ext cx="1166125" cy="1166125"/>
          </a:xfrm>
          <a:prstGeom prst="rect">
            <a:avLst/>
          </a:prstGeom>
        </p:spPr>
      </p:pic>
      <p:pic>
        <p:nvPicPr>
          <p:cNvPr id="12" name="Picture 11">
            <a:extLst>
              <a:ext uri="{FF2B5EF4-FFF2-40B4-BE49-F238E27FC236}">
                <a16:creationId xmlns:a16="http://schemas.microsoft.com/office/drawing/2014/main" id="{7649B516-072B-420D-8468-527A6E47C382}"/>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439146" y="306325"/>
            <a:ext cx="1166125" cy="1166125"/>
          </a:xfrm>
          <a:prstGeom prst="rect">
            <a:avLst/>
          </a:prstGeom>
        </p:spPr>
      </p:pic>
    </p:spTree>
    <p:extLst>
      <p:ext uri="{BB962C8B-B14F-4D97-AF65-F5344CB8AC3E}">
        <p14:creationId xmlns:p14="http://schemas.microsoft.com/office/powerpoint/2010/main" val="245088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92835-C233-4AA0-B343-B1F491227413}"/>
              </a:ext>
              <a:ext uri="{C183D7F6-B498-43B3-948B-1728B52AA6E4}">
                <adec:decorative xmlns:adec="http://schemas.microsoft.com/office/drawing/2017/decorative" val="0"/>
              </a:ext>
            </a:extLst>
          </p:cNvPr>
          <p:cNvSpPr txBox="1"/>
          <p:nvPr/>
        </p:nvSpPr>
        <p:spPr>
          <a:xfrm>
            <a:off x="8699865" y="6514011"/>
            <a:ext cx="441146" cy="369332"/>
          </a:xfrm>
          <a:prstGeom prst="rect">
            <a:avLst/>
          </a:prstGeom>
          <a:noFill/>
        </p:spPr>
        <p:txBody>
          <a:bodyPr wrap="none" rtlCol="0">
            <a:spAutoFit/>
          </a:bodyPr>
          <a:lstStyle/>
          <a:p>
            <a:fld id="{8CD679BD-6D59-481C-9CEC-99B5C69177BA}" type="slidenum">
              <a:rPr lang="en-US" smtClean="0"/>
              <a:t>41</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a:xfrm>
            <a:off x="151907" y="440429"/>
            <a:ext cx="7886700" cy="869089"/>
          </a:xfrm>
        </p:spPr>
        <p:txBody>
          <a:bodyPr>
            <a:normAutofit/>
          </a:bodyPr>
          <a:lstStyle/>
          <a:p>
            <a:r>
              <a:rPr lang="en-US" dirty="0"/>
              <a:t>Mental Health and Crisis Support</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151907" y="1472930"/>
            <a:ext cx="2373579" cy="4718864"/>
          </a:xfrm>
          <a:ln w="19050">
            <a:solidFill>
              <a:schemeClr val="bg1">
                <a:lumMod val="50000"/>
              </a:schemeClr>
            </a:solidFill>
            <a:prstDash val="sysDot"/>
          </a:ln>
        </p:spPr>
        <p:txBody>
          <a:bodyPr>
            <a:noAutofit/>
          </a:bodyPr>
          <a:lstStyle/>
          <a:p>
            <a:pPr marL="0" indent="0" algn="ctr">
              <a:lnSpc>
                <a:spcPct val="110000"/>
              </a:lnSpc>
              <a:buNone/>
            </a:pPr>
            <a:r>
              <a:rPr lang="en-US" altLang="ja-JP" sz="1900" b="1" dirty="0">
                <a:highlight>
                  <a:srgbClr val="FFCD00"/>
                </a:highlight>
              </a:rPr>
              <a:t>UI Counseling Services</a:t>
            </a:r>
            <a:endParaRPr lang="en-US" altLang="ja-JP" sz="1900" b="1" i="0" u="none" strike="noStrike" baseline="0" dirty="0">
              <a:highlight>
                <a:srgbClr val="FFCD00"/>
              </a:highlight>
            </a:endParaRPr>
          </a:p>
          <a:p>
            <a:pPr marL="0" indent="0">
              <a:lnSpc>
                <a:spcPct val="110000"/>
              </a:lnSpc>
              <a:spcBef>
                <a:spcPts val="0"/>
              </a:spcBef>
              <a:buNone/>
            </a:pPr>
            <a:r>
              <a:rPr lang="en-US" sz="1900" dirty="0">
                <a:solidFill>
                  <a:srgbClr val="000000"/>
                </a:solidFill>
                <a:effectLst/>
                <a:ea typeface="Times New Roman" panose="02020603050405020304" pitchFamily="18" charset="0"/>
              </a:rPr>
              <a:t>Offers a variety of counseling services to serve your mental health needs. </a:t>
            </a:r>
          </a:p>
          <a:p>
            <a:pPr marL="0" indent="0">
              <a:lnSpc>
                <a:spcPct val="110000"/>
              </a:lnSpc>
              <a:spcBef>
                <a:spcPts val="0"/>
              </a:spcBef>
              <a:buNone/>
            </a:pPr>
            <a:endParaRPr lang="en-US" sz="600" dirty="0">
              <a:solidFill>
                <a:srgbClr val="000000"/>
              </a:solidFill>
              <a:effectLst/>
              <a:ea typeface="Times New Roman" panose="02020603050405020304" pitchFamily="18" charset="0"/>
            </a:endParaRPr>
          </a:p>
          <a:p>
            <a:pPr marL="0" indent="0">
              <a:lnSpc>
                <a:spcPct val="110000"/>
              </a:lnSpc>
              <a:spcBef>
                <a:spcPts val="0"/>
              </a:spcBef>
              <a:buNone/>
            </a:pPr>
            <a:r>
              <a:rPr lang="en-US" sz="1900" dirty="0">
                <a:solidFill>
                  <a:srgbClr val="000000"/>
                </a:solidFill>
                <a:effectLst/>
                <a:ea typeface="Times New Roman" panose="02020603050405020304" pitchFamily="18" charset="0"/>
              </a:rPr>
              <a:t>Visit the UCS </a:t>
            </a:r>
            <a:r>
              <a:rPr lang="en-US" sz="1900" dirty="0">
                <a:solidFill>
                  <a:srgbClr val="000000"/>
                </a:solidFill>
                <a:effectLst/>
                <a:ea typeface="Times New Roman" panose="02020603050405020304" pitchFamily="18" charset="0"/>
                <a:hlinkClick r:id="rId2"/>
              </a:rPr>
              <a:t>Find Help Now</a:t>
            </a:r>
            <a:r>
              <a:rPr lang="en-US" sz="1900" dirty="0">
                <a:solidFill>
                  <a:srgbClr val="000000"/>
                </a:solidFill>
                <a:effectLst/>
                <a:ea typeface="Times New Roman" panose="02020603050405020304" pitchFamily="18" charset="0"/>
              </a:rPr>
              <a:t> page to learn of confidential resources available to you, especially the 24/7 </a:t>
            </a:r>
            <a:r>
              <a:rPr lang="en-US" sz="1900" dirty="0">
                <a:solidFill>
                  <a:srgbClr val="000000"/>
                </a:solidFill>
                <a:effectLst/>
                <a:ea typeface="Times New Roman" panose="02020603050405020304" pitchFamily="18" charset="0"/>
                <a:hlinkClick r:id="rId3"/>
              </a:rPr>
              <a:t>Support and Crisis Line</a:t>
            </a:r>
            <a:r>
              <a:rPr lang="en-US" sz="1900" dirty="0">
                <a:solidFill>
                  <a:srgbClr val="000000"/>
                </a:solidFill>
                <a:effectLst/>
                <a:latin typeface="+mn-lt"/>
                <a:ea typeface="Times New Roman" panose="02020603050405020304" pitchFamily="18" charset="0"/>
              </a:rPr>
              <a:t>. </a:t>
            </a:r>
          </a:p>
        </p:txBody>
      </p:sp>
      <p:sp>
        <p:nvSpPr>
          <p:cNvPr id="7" name="Content Placeholder 5">
            <a:extLst>
              <a:ext uri="{FF2B5EF4-FFF2-40B4-BE49-F238E27FC236}">
                <a16:creationId xmlns:a16="http://schemas.microsoft.com/office/drawing/2014/main" id="{81C6B4AA-419E-4237-9C48-BD4B28CF5993}"/>
              </a:ext>
            </a:extLst>
          </p:cNvPr>
          <p:cNvSpPr txBox="1">
            <a:spLocks/>
          </p:cNvSpPr>
          <p:nvPr/>
        </p:nvSpPr>
        <p:spPr>
          <a:xfrm>
            <a:off x="2664824" y="1472930"/>
            <a:ext cx="3178628" cy="4718864"/>
          </a:xfrm>
          <a:prstGeom prst="rect">
            <a:avLst/>
          </a:prstGeom>
          <a:ln w="19050">
            <a:solidFill>
              <a:schemeClr val="bg1">
                <a:lumMod val="50000"/>
              </a:schemeClr>
            </a:solidFill>
            <a:prstDash val="sysDot"/>
          </a:ln>
        </p:spPr>
        <p:txBody>
          <a:bodyPr vert="horz" lIns="91440" tIns="45720" rIns="91440" bIns="45720" rtlCol="0">
            <a:normAutofit fontScale="70000" lnSpcReduction="20000"/>
          </a:bodyPr>
          <a:lstStyle>
            <a:lvl1pPr marL="171450" indent="-171450" algn="l" defTabSz="685800" rtl="0" eaLnBrk="1" latinLnBrk="0" hangingPunct="1">
              <a:lnSpc>
                <a:spcPct val="100000"/>
              </a:lnSpc>
              <a:spcBef>
                <a:spcPts val="750"/>
              </a:spcBef>
              <a:buSzPct val="95000"/>
              <a:buFontTx/>
              <a:buBlip>
                <a:blip r:embed="rId4"/>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lnSpc>
                <a:spcPct val="110000"/>
              </a:lnSpc>
              <a:buNone/>
            </a:pPr>
            <a:r>
              <a:rPr lang="en-US" sz="2500" b="1" dirty="0">
                <a:highlight>
                  <a:srgbClr val="FFCD00"/>
                </a:highlight>
              </a:rPr>
              <a:t>Wes Love</a:t>
            </a:r>
            <a:endParaRPr lang="en-US" sz="2500" b="0" i="0" u="none" strike="noStrike" baseline="0" dirty="0"/>
          </a:p>
          <a:p>
            <a:pPr marL="0" marR="0" indent="0" algn="l" rtl="0">
              <a:spcBef>
                <a:spcPts val="0"/>
              </a:spcBef>
              <a:buNone/>
            </a:pPr>
            <a:endParaRPr lang="en-US" sz="2500" dirty="0"/>
          </a:p>
          <a:p>
            <a:pPr marL="0" marR="0" indent="0" algn="l" rtl="0">
              <a:spcBef>
                <a:spcPts val="0"/>
              </a:spcBef>
              <a:buNone/>
            </a:pPr>
            <a:r>
              <a:rPr lang="en-US" sz="2500" dirty="0"/>
              <a:t>As the Student Engagement Coordinator for the DWLLC, his door is always open to those who:</a:t>
            </a:r>
          </a:p>
          <a:p>
            <a:pPr marR="0" algn="l" rtl="0">
              <a:spcBef>
                <a:spcPts val="600"/>
              </a:spcBef>
              <a:buFont typeface="Arial" panose="020B0604020202020204" pitchFamily="34" charset="0"/>
              <a:buChar char="•"/>
            </a:pPr>
            <a:r>
              <a:rPr lang="en-US" sz="2500" dirty="0"/>
              <a:t>Need a snack</a:t>
            </a:r>
          </a:p>
          <a:p>
            <a:pPr marR="0" algn="l" rtl="0">
              <a:spcBef>
                <a:spcPts val="600"/>
              </a:spcBef>
              <a:buFont typeface="Arial" panose="020B0604020202020204" pitchFamily="34" charset="0"/>
              <a:buChar char="•"/>
            </a:pPr>
            <a:r>
              <a:rPr lang="en-US" sz="2500" dirty="0"/>
              <a:t>Are managing a difficult situation and need someone to talk it through with you</a:t>
            </a:r>
          </a:p>
          <a:p>
            <a:pPr marR="0" algn="l" rtl="0">
              <a:spcBef>
                <a:spcPts val="600"/>
              </a:spcBef>
              <a:buFont typeface="Arial" panose="020B0604020202020204" pitchFamily="34" charset="0"/>
              <a:buChar char="•"/>
            </a:pPr>
            <a:r>
              <a:rPr lang="en-US" sz="2500" dirty="0"/>
              <a:t>Are struggling emotionally/ mentally and want to get connected to resources on campus and in the community that can best support you</a:t>
            </a:r>
          </a:p>
          <a:p>
            <a:pPr marL="0" marR="0" indent="0" algn="l" rtl="0">
              <a:spcBef>
                <a:spcPts val="0"/>
              </a:spcBef>
              <a:buNone/>
            </a:pPr>
            <a:endParaRPr lang="en-US" sz="600" b="1" dirty="0"/>
          </a:p>
          <a:p>
            <a:pPr marL="0" marR="0" indent="0" algn="l" rtl="0">
              <a:spcBef>
                <a:spcPts val="0"/>
              </a:spcBef>
              <a:buNone/>
            </a:pPr>
            <a:endParaRPr lang="en-US" sz="1800" b="1" dirty="0"/>
          </a:p>
          <a:p>
            <a:pPr marL="0" marR="0" indent="0" algn="l" rtl="0">
              <a:spcBef>
                <a:spcPts val="0"/>
              </a:spcBef>
              <a:buNone/>
            </a:pPr>
            <a:r>
              <a:rPr lang="en-US" sz="2300" b="1" dirty="0"/>
              <a:t>Contact: </a:t>
            </a:r>
            <a:r>
              <a:rPr lang="en-US" sz="2300" b="1" dirty="0">
                <a:hlinkClick r:id="rId5"/>
              </a:rPr>
              <a:t>wes-love@uiowa.edu</a:t>
            </a:r>
            <a:r>
              <a:rPr lang="en-US" sz="2300" b="1" dirty="0"/>
              <a:t> </a:t>
            </a:r>
          </a:p>
          <a:p>
            <a:pPr marL="0" marR="0" indent="0" algn="l" rtl="0">
              <a:spcBef>
                <a:spcPts val="0"/>
              </a:spcBef>
              <a:buNone/>
            </a:pPr>
            <a:r>
              <a:rPr lang="en-US" sz="2300" b="1" dirty="0"/>
              <a:t>or 319-467-4431</a:t>
            </a:r>
          </a:p>
        </p:txBody>
      </p:sp>
      <p:sp>
        <p:nvSpPr>
          <p:cNvPr id="10" name="Content Placeholder 5">
            <a:extLst>
              <a:ext uri="{FF2B5EF4-FFF2-40B4-BE49-F238E27FC236}">
                <a16:creationId xmlns:a16="http://schemas.microsoft.com/office/drawing/2014/main" id="{2B893E78-C4F8-4A48-B105-099546037942}"/>
              </a:ext>
            </a:extLst>
          </p:cNvPr>
          <p:cNvSpPr txBox="1">
            <a:spLocks/>
          </p:cNvSpPr>
          <p:nvPr/>
        </p:nvSpPr>
        <p:spPr>
          <a:xfrm>
            <a:off x="6000205" y="1472930"/>
            <a:ext cx="2991887" cy="4718864"/>
          </a:xfrm>
          <a:prstGeom prst="rect">
            <a:avLst/>
          </a:prstGeom>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4"/>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FontTx/>
              <a:buNone/>
            </a:pPr>
            <a:r>
              <a:rPr lang="en-US" altLang="ja-JP" b="1" dirty="0">
                <a:highlight>
                  <a:srgbClr val="FFCD00"/>
                </a:highlight>
              </a:rPr>
              <a:t>Quick Guide for Responding to Distress</a:t>
            </a:r>
          </a:p>
          <a:p>
            <a:pPr marL="0" indent="0">
              <a:lnSpc>
                <a:spcPct val="110000"/>
              </a:lnSpc>
              <a:spcBef>
                <a:spcPts val="0"/>
              </a:spcBef>
              <a:buFontTx/>
              <a:buNone/>
            </a:pPr>
            <a:r>
              <a:rPr lang="en-US" dirty="0">
                <a:solidFill>
                  <a:srgbClr val="000000"/>
                </a:solidFill>
                <a:ea typeface="Times New Roman" panose="02020603050405020304" pitchFamily="18" charset="0"/>
              </a:rPr>
              <a:t>This </a:t>
            </a:r>
            <a:r>
              <a:rPr lang="en-US" dirty="0">
                <a:solidFill>
                  <a:srgbClr val="000000"/>
                </a:solidFill>
                <a:ea typeface="Times New Roman" panose="02020603050405020304" pitchFamily="18" charset="0"/>
                <a:hlinkClick r:id="rId6"/>
              </a:rPr>
              <a:t>easy-to-use PDF</a:t>
            </a:r>
            <a:r>
              <a:rPr lang="en-US" dirty="0">
                <a:solidFill>
                  <a:srgbClr val="000000"/>
                </a:solidFill>
                <a:ea typeface="Times New Roman" panose="02020603050405020304" pitchFamily="18" charset="0"/>
              </a:rPr>
              <a:t> will help you to navigate the options available in assisting students experiencing distress. I find the “What-If” scenarios on the first page to be especially helpful.</a:t>
            </a:r>
          </a:p>
          <a:p>
            <a:pPr marL="0" indent="0">
              <a:lnSpc>
                <a:spcPct val="110000"/>
              </a:lnSpc>
              <a:spcBef>
                <a:spcPts val="0"/>
              </a:spcBef>
              <a:buFontTx/>
              <a:buNone/>
            </a:pPr>
            <a:endParaRPr lang="en-US" sz="1800" dirty="0">
              <a:solidFill>
                <a:srgbClr val="000000"/>
              </a:solidFill>
              <a:latin typeface="+mn-lt"/>
              <a:ea typeface="Times New Roman" panose="02020603050405020304" pitchFamily="18" charset="0"/>
            </a:endParaRPr>
          </a:p>
          <a:p>
            <a:pPr marL="0" indent="0">
              <a:lnSpc>
                <a:spcPct val="110000"/>
              </a:lnSpc>
              <a:spcBef>
                <a:spcPts val="0"/>
              </a:spcBef>
              <a:buFontTx/>
              <a:buNone/>
            </a:pPr>
            <a:r>
              <a:rPr lang="en-US" sz="1700" b="1" dirty="0">
                <a:solidFill>
                  <a:srgbClr val="000000"/>
                </a:solidFill>
                <a:latin typeface="+mn-lt"/>
                <a:ea typeface="Times New Roman" panose="02020603050405020304" pitchFamily="18" charset="0"/>
              </a:rPr>
              <a:t>Not sure where to start? Contact Student Care and Assistance at 319-335-1162 </a:t>
            </a:r>
            <a:r>
              <a:rPr lang="en-US" sz="1500" b="1" dirty="0">
                <a:solidFill>
                  <a:srgbClr val="000000"/>
                </a:solidFill>
                <a:latin typeface="+mn-lt"/>
                <a:ea typeface="Times New Roman" panose="02020603050405020304" pitchFamily="18" charset="0"/>
              </a:rPr>
              <a:t>or </a:t>
            </a:r>
            <a:r>
              <a:rPr lang="en-US" sz="1500" b="1" dirty="0">
                <a:solidFill>
                  <a:srgbClr val="000000"/>
                </a:solidFill>
                <a:latin typeface="+mn-lt"/>
                <a:ea typeface="Times New Roman" panose="02020603050405020304" pitchFamily="18" charset="0"/>
                <a:hlinkClick r:id="rId7"/>
              </a:rPr>
              <a:t>dos-assistance@uiowa.edu</a:t>
            </a:r>
            <a:r>
              <a:rPr lang="en-US" sz="1500" b="1" dirty="0">
                <a:solidFill>
                  <a:srgbClr val="000000"/>
                </a:solidFill>
                <a:latin typeface="+mn-lt"/>
                <a:ea typeface="Times New Roman" panose="02020603050405020304" pitchFamily="18" charset="0"/>
              </a:rPr>
              <a:t> </a:t>
            </a:r>
          </a:p>
        </p:txBody>
      </p:sp>
      <p:pic>
        <p:nvPicPr>
          <p:cNvPr id="16" name="Picture 15">
            <a:extLst>
              <a:ext uri="{FF2B5EF4-FFF2-40B4-BE49-F238E27FC236}">
                <a16:creationId xmlns:a16="http://schemas.microsoft.com/office/drawing/2014/main" id="{8D6FB497-329E-40CF-B00F-A61AC21025E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830776" y="440428"/>
            <a:ext cx="869089" cy="869089"/>
          </a:xfrm>
          <a:prstGeom prst="rect">
            <a:avLst/>
          </a:prstGeom>
        </p:spPr>
      </p:pic>
    </p:spTree>
    <p:extLst>
      <p:ext uri="{BB962C8B-B14F-4D97-AF65-F5344CB8AC3E}">
        <p14:creationId xmlns:p14="http://schemas.microsoft.com/office/powerpoint/2010/main" val="950227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92835-C233-4AA0-B343-B1F491227413}"/>
              </a:ext>
              <a:ext uri="{C183D7F6-B498-43B3-948B-1728B52AA6E4}">
                <adec:decorative xmlns:adec="http://schemas.microsoft.com/office/drawing/2017/decorative" val="0"/>
              </a:ext>
            </a:extLst>
          </p:cNvPr>
          <p:cNvSpPr txBox="1"/>
          <p:nvPr/>
        </p:nvSpPr>
        <p:spPr>
          <a:xfrm>
            <a:off x="8699865" y="6514011"/>
            <a:ext cx="441146" cy="369332"/>
          </a:xfrm>
          <a:prstGeom prst="rect">
            <a:avLst/>
          </a:prstGeom>
          <a:noFill/>
        </p:spPr>
        <p:txBody>
          <a:bodyPr wrap="none" rtlCol="0">
            <a:spAutoFit/>
          </a:bodyPr>
          <a:lstStyle/>
          <a:p>
            <a:fld id="{8CD679BD-6D59-481C-9CEC-99B5C69177BA}" type="slidenum">
              <a:rPr lang="en-US" smtClean="0"/>
              <a:t>42</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UI Public Safety</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139338" y="1551309"/>
            <a:ext cx="2917372" cy="4579525"/>
          </a:xfrm>
          <a:ln w="19050">
            <a:solidFill>
              <a:schemeClr val="bg1">
                <a:lumMod val="50000"/>
              </a:schemeClr>
            </a:solidFill>
            <a:prstDash val="sysDot"/>
          </a:ln>
        </p:spPr>
        <p:txBody>
          <a:bodyPr>
            <a:normAutofit lnSpcReduction="10000"/>
          </a:bodyPr>
          <a:lstStyle/>
          <a:p>
            <a:pPr marL="0" indent="0" algn="ctr">
              <a:lnSpc>
                <a:spcPct val="110000"/>
              </a:lnSpc>
              <a:buNone/>
            </a:pPr>
            <a:r>
              <a:rPr lang="en-US" altLang="ja-JP" sz="2000" b="1" dirty="0">
                <a:highlight>
                  <a:srgbClr val="FFCD00"/>
                </a:highlight>
              </a:rPr>
              <a:t>UI Police Department</a:t>
            </a:r>
            <a:endParaRPr lang="en-US" altLang="ja-JP" sz="2000" b="1" i="0" u="none" strike="noStrike" baseline="0" dirty="0">
              <a:highlight>
                <a:srgbClr val="FFCD00"/>
              </a:highlight>
            </a:endParaRPr>
          </a:p>
          <a:p>
            <a:pPr marL="0" indent="0">
              <a:lnSpc>
                <a:spcPct val="110000"/>
              </a:lnSpc>
              <a:spcBef>
                <a:spcPts val="800"/>
              </a:spcBef>
              <a:buNone/>
            </a:pPr>
            <a:r>
              <a:rPr lang="en-US" sz="1700" dirty="0">
                <a:solidFill>
                  <a:srgbClr val="000000"/>
                </a:solidFill>
                <a:effectLst/>
                <a:latin typeface="+mn-lt"/>
                <a:ea typeface="Times New Roman" panose="02020603050405020304" pitchFamily="18" charset="0"/>
              </a:rPr>
              <a:t>The non-emergency number for UIPD is 319-335-5022. </a:t>
            </a:r>
          </a:p>
          <a:p>
            <a:pPr marL="0" indent="0">
              <a:lnSpc>
                <a:spcPct val="110000"/>
              </a:lnSpc>
              <a:spcBef>
                <a:spcPts val="800"/>
              </a:spcBef>
              <a:buNone/>
            </a:pPr>
            <a:r>
              <a:rPr lang="en-US" altLang="ja-JP" sz="1700" b="0" i="0" u="none" strike="noStrike" baseline="0" dirty="0">
                <a:latin typeface="+mn-lt"/>
              </a:rPr>
              <a:t>You are NEVER BOTHERING them when you call. If you want to talk through a situation, are not sure whether or not you should call, or feel unsafe for any reason, call them. If you call and it turns out you don’t need them after all, that’s okay! </a:t>
            </a:r>
          </a:p>
          <a:p>
            <a:pPr marL="0" indent="0">
              <a:lnSpc>
                <a:spcPct val="110000"/>
              </a:lnSpc>
              <a:spcBef>
                <a:spcPts val="800"/>
              </a:spcBef>
              <a:buNone/>
            </a:pPr>
            <a:endParaRPr lang="en-US" altLang="ja-JP" sz="200" b="0" i="0" u="none" strike="noStrike" baseline="0" dirty="0">
              <a:latin typeface="+mn-lt"/>
            </a:endParaRPr>
          </a:p>
          <a:p>
            <a:pPr marL="0" indent="0">
              <a:lnSpc>
                <a:spcPct val="110000"/>
              </a:lnSpc>
              <a:spcBef>
                <a:spcPts val="800"/>
              </a:spcBef>
              <a:buNone/>
            </a:pPr>
            <a:r>
              <a:rPr lang="en-US" altLang="ja-JP" sz="2000" b="1" dirty="0">
                <a:latin typeface="+mn-lt"/>
              </a:rPr>
              <a:t>If in doubt or an emergency, call 911. </a:t>
            </a:r>
            <a:endParaRPr lang="en-US" altLang="ja-JP" sz="2000" b="1" i="0" u="none" strike="noStrike" baseline="0" dirty="0">
              <a:latin typeface="+mn-lt"/>
            </a:endParaRPr>
          </a:p>
          <a:p>
            <a:pPr marL="0" indent="0">
              <a:lnSpc>
                <a:spcPct val="110000"/>
              </a:lnSpc>
              <a:spcBef>
                <a:spcPts val="800"/>
              </a:spcBef>
              <a:buNone/>
            </a:pPr>
            <a:endParaRPr lang="en-US" altLang="ja-JP" b="0" i="0" u="none" strike="noStrike" baseline="0" dirty="0">
              <a:latin typeface="+mn-lt"/>
            </a:endParaRPr>
          </a:p>
        </p:txBody>
      </p:sp>
      <p:sp>
        <p:nvSpPr>
          <p:cNvPr id="7" name="Content Placeholder 5">
            <a:extLst>
              <a:ext uri="{FF2B5EF4-FFF2-40B4-BE49-F238E27FC236}">
                <a16:creationId xmlns:a16="http://schemas.microsoft.com/office/drawing/2014/main" id="{81C6B4AA-419E-4237-9C48-BD4B28CF5993}"/>
              </a:ext>
            </a:extLst>
          </p:cNvPr>
          <p:cNvSpPr txBox="1">
            <a:spLocks/>
          </p:cNvSpPr>
          <p:nvPr/>
        </p:nvSpPr>
        <p:spPr>
          <a:xfrm>
            <a:off x="3160963" y="1551308"/>
            <a:ext cx="2822073" cy="4579525"/>
          </a:xfrm>
          <a:prstGeom prst="rect">
            <a:avLst/>
          </a:prstGeom>
          <a:ln w="19050">
            <a:solidFill>
              <a:schemeClr val="bg1">
                <a:lumMod val="50000"/>
              </a:schemeClr>
            </a:solidFill>
            <a:prstDash val="sysDot"/>
          </a:ln>
        </p:spPr>
        <p:txBody>
          <a:bodyPr vert="horz" lIns="91440" tIns="45720" rIns="91440" bIns="45720" rtlCol="0">
            <a:normAutofit fontScale="85000" lnSpcReduction="1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None/>
            </a:pPr>
            <a:r>
              <a:rPr lang="en-US" sz="2400" b="1" dirty="0">
                <a:highlight>
                  <a:srgbClr val="FFCD00"/>
                </a:highlight>
              </a:rPr>
              <a:t>Rave Guardian App</a:t>
            </a:r>
            <a:endParaRPr lang="en-US" altLang="ja-JP" sz="2400" b="1" i="0" u="none" strike="noStrike" baseline="0" dirty="0">
              <a:highlight>
                <a:srgbClr val="FFCD00"/>
              </a:highlight>
            </a:endParaRPr>
          </a:p>
          <a:p>
            <a:pPr marL="0" indent="0">
              <a:lnSpc>
                <a:spcPct val="110000"/>
              </a:lnSpc>
              <a:spcBef>
                <a:spcPts val="800"/>
              </a:spcBef>
              <a:buNone/>
            </a:pPr>
            <a:r>
              <a:rPr lang="en-US" sz="2000" dirty="0">
                <a:solidFill>
                  <a:srgbClr val="000000"/>
                </a:solidFill>
                <a:effectLst/>
                <a:latin typeface="+mn-lt"/>
                <a:ea typeface="Times New Roman" panose="02020603050405020304" pitchFamily="18" charset="0"/>
              </a:rPr>
              <a:t>Allows users to invite friends, family, or the Dept.  of Public Safety to act as a virtual safety escort, or “guardian,” when they travel from one location to another on campus. </a:t>
            </a:r>
          </a:p>
          <a:p>
            <a:pPr marL="0" indent="0">
              <a:lnSpc>
                <a:spcPct val="110000"/>
              </a:lnSpc>
              <a:spcBef>
                <a:spcPts val="800"/>
              </a:spcBef>
              <a:buNone/>
            </a:pPr>
            <a:r>
              <a:rPr lang="en-US" sz="2000" dirty="0">
                <a:solidFill>
                  <a:srgbClr val="000000"/>
                </a:solidFill>
                <a:latin typeface="+mn-lt"/>
                <a:ea typeface="Times New Roman" panose="02020603050405020304" pitchFamily="18" charset="0"/>
              </a:rPr>
              <a:t>The </a:t>
            </a:r>
            <a:r>
              <a:rPr lang="en-US" sz="2000" dirty="0">
                <a:solidFill>
                  <a:srgbClr val="000000"/>
                </a:solidFill>
                <a:latin typeface="+mn-lt"/>
                <a:ea typeface="Times New Roman" panose="02020603050405020304" pitchFamily="18" charset="0"/>
                <a:hlinkClick r:id="rId3"/>
              </a:rPr>
              <a:t>Rave Guardian app</a:t>
            </a:r>
            <a:r>
              <a:rPr lang="en-US" sz="2000" dirty="0">
                <a:solidFill>
                  <a:srgbClr val="000000"/>
                </a:solidFill>
                <a:effectLst/>
                <a:latin typeface="+mn-lt"/>
                <a:ea typeface="Times New Roman" panose="02020603050405020304" pitchFamily="18" charset="0"/>
              </a:rPr>
              <a:t> also features a panic button - which dials UI Police directly - and a texting option that gives those on campus the ability to text safety concerns to police anonymously.</a:t>
            </a:r>
          </a:p>
        </p:txBody>
      </p:sp>
      <p:sp>
        <p:nvSpPr>
          <p:cNvPr id="8" name="Content Placeholder 5">
            <a:extLst>
              <a:ext uri="{FF2B5EF4-FFF2-40B4-BE49-F238E27FC236}">
                <a16:creationId xmlns:a16="http://schemas.microsoft.com/office/drawing/2014/main" id="{6A4A652D-30F1-441C-97BF-5D991AC1C7B9}"/>
              </a:ext>
            </a:extLst>
          </p:cNvPr>
          <p:cNvSpPr txBox="1">
            <a:spLocks/>
          </p:cNvSpPr>
          <p:nvPr/>
        </p:nvSpPr>
        <p:spPr>
          <a:xfrm>
            <a:off x="6087290" y="1551308"/>
            <a:ext cx="2917373" cy="4579526"/>
          </a:xfrm>
          <a:prstGeom prst="rect">
            <a:avLst/>
          </a:prstGeom>
          <a:noFill/>
          <a:ln w="1905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Tx/>
              <a:buNone/>
            </a:pPr>
            <a:r>
              <a:rPr lang="en-US" altLang="ja-JP" sz="2000" b="1" dirty="0">
                <a:solidFill>
                  <a:schemeClr val="tx1">
                    <a:lumMod val="95000"/>
                    <a:lumOff val="5000"/>
                  </a:schemeClr>
                </a:solidFill>
                <a:highlight>
                  <a:srgbClr val="FFCD00"/>
                </a:highlight>
              </a:rPr>
              <a:t>NITE RIDE</a:t>
            </a:r>
          </a:p>
          <a:p>
            <a:pPr marL="0" indent="0">
              <a:spcBef>
                <a:spcPts val="0"/>
              </a:spcBef>
              <a:buNone/>
            </a:pPr>
            <a:r>
              <a:rPr lang="en-US" altLang="ja-JP" sz="1800" dirty="0">
                <a:solidFill>
                  <a:schemeClr val="tx1">
                    <a:lumMod val="95000"/>
                    <a:lumOff val="5000"/>
                  </a:schemeClr>
                </a:solidFill>
              </a:rPr>
              <a:t>This free late-night transportation service is available to UI students, faculty, and staff of all genders from 10 pm- 5 am.</a:t>
            </a:r>
          </a:p>
          <a:p>
            <a:pPr marL="0" indent="0">
              <a:spcBef>
                <a:spcPts val="0"/>
              </a:spcBef>
              <a:buNone/>
            </a:pPr>
            <a:r>
              <a:rPr lang="en-US" altLang="ja-JP" sz="1800" dirty="0">
                <a:solidFill>
                  <a:schemeClr val="tx1">
                    <a:lumMod val="95000"/>
                    <a:lumOff val="5000"/>
                  </a:schemeClr>
                </a:solidFill>
              </a:rPr>
              <a:t>Express rides (directly to an on or off-campus location within the </a:t>
            </a:r>
            <a:r>
              <a:rPr lang="en-US" altLang="ja-JP" sz="1800" dirty="0">
                <a:solidFill>
                  <a:schemeClr val="tx1">
                    <a:lumMod val="95000"/>
                    <a:lumOff val="5000"/>
                  </a:schemeClr>
                </a:solidFill>
                <a:hlinkClick r:id="rId4"/>
              </a:rPr>
              <a:t>boundary map</a:t>
            </a:r>
            <a:r>
              <a:rPr lang="en-US" altLang="ja-JP" sz="1800" dirty="0">
                <a:solidFill>
                  <a:schemeClr val="tx1">
                    <a:lumMod val="95000"/>
                    <a:lumOff val="5000"/>
                  </a:schemeClr>
                </a:solidFill>
              </a:rPr>
              <a:t>) are also available for $1.</a:t>
            </a:r>
          </a:p>
          <a:p>
            <a:pPr marL="0" indent="0">
              <a:spcBef>
                <a:spcPts val="0"/>
              </a:spcBef>
              <a:buNone/>
            </a:pPr>
            <a:endParaRPr lang="en-US" altLang="ja-JP" sz="1800" dirty="0">
              <a:solidFill>
                <a:schemeClr val="tx1">
                  <a:lumMod val="95000"/>
                  <a:lumOff val="5000"/>
                </a:schemeClr>
              </a:solidFill>
            </a:endParaRPr>
          </a:p>
          <a:p>
            <a:pPr marL="0" indent="0">
              <a:spcBef>
                <a:spcPts val="0"/>
              </a:spcBef>
              <a:buNone/>
            </a:pPr>
            <a:r>
              <a:rPr lang="en-US" altLang="ja-JP" sz="1800" dirty="0">
                <a:solidFill>
                  <a:schemeClr val="tx1">
                    <a:lumMod val="95000"/>
                    <a:lumOff val="5000"/>
                  </a:schemeClr>
                </a:solidFill>
              </a:rPr>
              <a:t>To request a ride and to learn more about this program, visit the </a:t>
            </a:r>
            <a:r>
              <a:rPr lang="en-US" altLang="ja-JP" sz="1800" dirty="0">
                <a:solidFill>
                  <a:schemeClr val="tx1">
                    <a:lumMod val="95000"/>
                    <a:lumOff val="5000"/>
                  </a:schemeClr>
                </a:solidFill>
                <a:hlinkClick r:id="rId5"/>
              </a:rPr>
              <a:t>NITE RIDE website</a:t>
            </a:r>
            <a:r>
              <a:rPr lang="en-US" altLang="ja-JP" sz="1800" dirty="0">
                <a:solidFill>
                  <a:schemeClr val="tx1">
                    <a:lumMod val="95000"/>
                    <a:lumOff val="5000"/>
                  </a:schemeClr>
                </a:solidFill>
              </a:rPr>
              <a:t>. </a:t>
            </a:r>
          </a:p>
          <a:p>
            <a:pPr marL="0" indent="0">
              <a:spcBef>
                <a:spcPts val="0"/>
              </a:spcBef>
              <a:buNone/>
            </a:pPr>
            <a:endParaRPr lang="en-US" altLang="ja-JP" sz="1800" dirty="0">
              <a:latin typeface="Calibri" panose="020F0502020204030204" pitchFamily="34" charset="0"/>
              <a:hlinkClick r:id="rId6">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583005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6A13E-5093-4887-A69C-EE057674579B}"/>
              </a:ext>
            </a:extLst>
          </p:cNvPr>
          <p:cNvSpPr txBox="1"/>
          <p:nvPr/>
        </p:nvSpPr>
        <p:spPr>
          <a:xfrm>
            <a:off x="8673737" y="6483601"/>
            <a:ext cx="441146" cy="369332"/>
          </a:xfrm>
          <a:prstGeom prst="rect">
            <a:avLst/>
          </a:prstGeom>
          <a:noFill/>
        </p:spPr>
        <p:txBody>
          <a:bodyPr wrap="none" rtlCol="0">
            <a:spAutoFit/>
          </a:bodyPr>
          <a:lstStyle/>
          <a:p>
            <a:fld id="{CFF75388-B894-49E8-91BB-18DA8CD6B161}" type="slidenum">
              <a:rPr lang="en-US" smtClean="0"/>
              <a:t>43</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628649" y="1698103"/>
            <a:ext cx="8045088" cy="992326"/>
          </a:xfrm>
        </p:spPr>
        <p:txBody>
          <a:bodyPr>
            <a:normAutofit fontScale="90000"/>
          </a:bodyPr>
          <a:lstStyle/>
          <a:p>
            <a:r>
              <a:rPr lang="en-US" dirty="0"/>
              <a:t>Teaching Assistants in DWLLC</a:t>
            </a:r>
          </a:p>
        </p:txBody>
      </p:sp>
      <p:pic>
        <p:nvPicPr>
          <p:cNvPr id="5" name="Picture 4" descr="yellow and black icon of a person using a stick to point at the classroom board">
            <a:extLst>
              <a:ext uri="{FF2B5EF4-FFF2-40B4-BE49-F238E27FC236}">
                <a16:creationId xmlns:a16="http://schemas.microsoft.com/office/drawing/2014/main" id="{BC1C93E2-3FE3-4941-8B58-D089FC06D7F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898865" y="2690429"/>
            <a:ext cx="3346270" cy="3346270"/>
          </a:xfrm>
          <a:prstGeom prst="rect">
            <a:avLst/>
          </a:prstGeom>
        </p:spPr>
      </p:pic>
    </p:spTree>
    <p:extLst>
      <p:ext uri="{BB962C8B-B14F-4D97-AF65-F5344CB8AC3E}">
        <p14:creationId xmlns:p14="http://schemas.microsoft.com/office/powerpoint/2010/main" val="158036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2222A4-C2B2-4826-9F06-EF7166DE8A4C}"/>
              </a:ext>
              <a:ext uri="{C183D7F6-B498-43B3-948B-1728B52AA6E4}">
                <adec:decorative xmlns:adec="http://schemas.microsoft.com/office/drawing/2017/decorative" val="0"/>
              </a:ext>
            </a:extLst>
          </p:cNvPr>
          <p:cNvSpPr txBox="1"/>
          <p:nvPr/>
        </p:nvSpPr>
        <p:spPr>
          <a:xfrm>
            <a:off x="8702854" y="6488668"/>
            <a:ext cx="441146" cy="369332"/>
          </a:xfrm>
          <a:prstGeom prst="rect">
            <a:avLst/>
          </a:prstGeom>
          <a:noFill/>
        </p:spPr>
        <p:txBody>
          <a:bodyPr wrap="none" rtlCol="0">
            <a:spAutoFit/>
          </a:bodyPr>
          <a:lstStyle/>
          <a:p>
            <a:fld id="{AE2704D7-692C-4A55-9E26-5CB6F8FCF97F}" type="slidenum">
              <a:rPr lang="en-US" smtClean="0"/>
              <a:t>44</a:t>
            </a:fld>
            <a:endParaRPr lang="en-US" dirty="0"/>
          </a:p>
        </p:txBody>
      </p:sp>
      <p:sp>
        <p:nvSpPr>
          <p:cNvPr id="2" name="Title 1">
            <a:extLst>
              <a:ext uri="{FF2B5EF4-FFF2-40B4-BE49-F238E27FC236}">
                <a16:creationId xmlns:a16="http://schemas.microsoft.com/office/drawing/2014/main" id="{F29B013A-2C64-41BA-9669-5E4410A4E182}"/>
              </a:ext>
            </a:extLst>
          </p:cNvPr>
          <p:cNvSpPr>
            <a:spLocks noGrp="1"/>
          </p:cNvSpPr>
          <p:nvPr>
            <p:ph type="title"/>
          </p:nvPr>
        </p:nvSpPr>
        <p:spPr>
          <a:xfrm>
            <a:off x="292608" y="401294"/>
            <a:ext cx="8148601" cy="869089"/>
          </a:xfrm>
        </p:spPr>
        <p:txBody>
          <a:bodyPr>
            <a:normAutofit fontScale="90000"/>
          </a:bodyPr>
          <a:lstStyle/>
          <a:p>
            <a:r>
              <a:rPr lang="en-US" dirty="0"/>
              <a:t>UI Self Service &amp; Grad Student Employment Agreement</a:t>
            </a:r>
          </a:p>
        </p:txBody>
      </p:sp>
      <p:pic>
        <p:nvPicPr>
          <p:cNvPr id="7" name="Picture 6">
            <a:extLst>
              <a:ext uri="{FF2B5EF4-FFF2-40B4-BE49-F238E27FC236}">
                <a16:creationId xmlns:a16="http://schemas.microsoft.com/office/drawing/2014/main" id="{E7363F76-7E73-4C8F-8727-5771DE13B6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67884" y="49177"/>
            <a:ext cx="1573325" cy="1573325"/>
          </a:xfrm>
          <a:prstGeom prst="rect">
            <a:avLst/>
          </a:prstGeom>
        </p:spPr>
      </p:pic>
      <p:sp>
        <p:nvSpPr>
          <p:cNvPr id="6" name="Content Placeholder 5">
            <a:extLst>
              <a:ext uri="{FF2B5EF4-FFF2-40B4-BE49-F238E27FC236}">
                <a16:creationId xmlns:a16="http://schemas.microsoft.com/office/drawing/2014/main" id="{6E41D44F-9853-4F30-BBF3-30084EC8FAF2}"/>
              </a:ext>
            </a:extLst>
          </p:cNvPr>
          <p:cNvSpPr txBox="1">
            <a:spLocks/>
          </p:cNvSpPr>
          <p:nvPr/>
        </p:nvSpPr>
        <p:spPr>
          <a:xfrm>
            <a:off x="292608" y="1538994"/>
            <a:ext cx="4379976" cy="4669782"/>
          </a:xfrm>
          <a:prstGeom prst="rect">
            <a:avLst/>
          </a:prstGeom>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3"/>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FontTx/>
              <a:buNone/>
            </a:pPr>
            <a:r>
              <a:rPr lang="en-US" altLang="ja-JP" sz="2200" b="1" dirty="0">
                <a:highlight>
                  <a:srgbClr val="FFCD00"/>
                </a:highlight>
              </a:rPr>
              <a:t>Self-Service</a:t>
            </a:r>
          </a:p>
          <a:p>
            <a:r>
              <a:rPr lang="en-US" sz="1700" dirty="0">
                <a:hlinkClick r:id="rId4"/>
              </a:rPr>
              <a:t>Self Service </a:t>
            </a:r>
            <a:r>
              <a:rPr lang="en-US" sz="1700" dirty="0"/>
              <a:t>is the University of Iowa’s system for managing all aspects related to employment, including:</a:t>
            </a:r>
          </a:p>
          <a:p>
            <a:pPr lvl="1"/>
            <a:r>
              <a:rPr lang="en-US" sz="1500" dirty="0"/>
              <a:t>Direct Deposit</a:t>
            </a:r>
          </a:p>
          <a:p>
            <a:pPr lvl="1"/>
            <a:r>
              <a:rPr lang="en-US" sz="1500" dirty="0"/>
              <a:t>Payroll</a:t>
            </a:r>
          </a:p>
          <a:p>
            <a:pPr lvl="1"/>
            <a:r>
              <a:rPr lang="en-US" sz="1500" dirty="0"/>
              <a:t>Insurance Enrollment</a:t>
            </a:r>
          </a:p>
          <a:p>
            <a:pPr lvl="1"/>
            <a:r>
              <a:rPr lang="en-US" sz="1500" dirty="0"/>
              <a:t>Required Trainings </a:t>
            </a:r>
          </a:p>
          <a:p>
            <a:r>
              <a:rPr lang="en-US" sz="1700" dirty="0"/>
              <a:t>You will not be able to access this website until early August once the paperwork for your employment appointment has routed through all the administrative stops. </a:t>
            </a:r>
          </a:p>
          <a:p>
            <a:r>
              <a:rPr lang="en-US" sz="1700" dirty="0"/>
              <a:t>International Students, you may have some difficulties accessing Self Service where a lot of these trainings are while you are out of the country. If you cannot, don’t worry about this. You will have the opportunity to complete these things when you arrive. </a:t>
            </a:r>
          </a:p>
          <a:p>
            <a:pPr marL="0" indent="0">
              <a:lnSpc>
                <a:spcPct val="110000"/>
              </a:lnSpc>
              <a:spcBef>
                <a:spcPts val="800"/>
              </a:spcBef>
              <a:buFontTx/>
              <a:buNone/>
            </a:pPr>
            <a:endParaRPr lang="en-US" altLang="ja-JP" dirty="0">
              <a:latin typeface="+mn-lt"/>
            </a:endParaRPr>
          </a:p>
        </p:txBody>
      </p:sp>
      <p:sp>
        <p:nvSpPr>
          <p:cNvPr id="11" name="Content Placeholder 5">
            <a:extLst>
              <a:ext uri="{FF2B5EF4-FFF2-40B4-BE49-F238E27FC236}">
                <a16:creationId xmlns:a16="http://schemas.microsoft.com/office/drawing/2014/main" id="{88A74CD7-559C-4764-B8E1-838BBA8F0946}"/>
              </a:ext>
            </a:extLst>
          </p:cNvPr>
          <p:cNvSpPr txBox="1">
            <a:spLocks/>
          </p:cNvSpPr>
          <p:nvPr/>
        </p:nvSpPr>
        <p:spPr>
          <a:xfrm>
            <a:off x="4876800" y="1541550"/>
            <a:ext cx="3974592" cy="4670028"/>
          </a:xfrm>
          <a:prstGeom prst="rect">
            <a:avLst/>
          </a:prstGeom>
          <a:ln w="19050">
            <a:solidFill>
              <a:schemeClr val="bg1">
                <a:lumMod val="50000"/>
              </a:schemeClr>
            </a:solidFill>
            <a:prstDash val="sysDot"/>
          </a:ln>
        </p:spPr>
        <p:txBody>
          <a:bodyPr vert="horz" lIns="91440" tIns="45720" rIns="91440" bIns="45720" rtlCol="0">
            <a:normAutofit fontScale="77500" lnSpcReduction="20000"/>
          </a:bodyPr>
          <a:lstStyle>
            <a:lvl1pPr marL="171450" indent="-171450" algn="l" defTabSz="685800" rtl="0" eaLnBrk="1" latinLnBrk="0" hangingPunct="1">
              <a:lnSpc>
                <a:spcPct val="100000"/>
              </a:lnSpc>
              <a:spcBef>
                <a:spcPts val="750"/>
              </a:spcBef>
              <a:buSzPct val="95000"/>
              <a:buFontTx/>
              <a:buBlip>
                <a:blip r:embed="rId3"/>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buFontTx/>
              <a:buNone/>
            </a:pPr>
            <a:r>
              <a:rPr lang="en-US" altLang="ja-JP" sz="2000" b="1" dirty="0">
                <a:highlight>
                  <a:srgbClr val="FFCD00"/>
                </a:highlight>
              </a:rPr>
              <a:t>COGS and Graduate Student </a:t>
            </a:r>
          </a:p>
          <a:p>
            <a:pPr marL="0" indent="0" algn="ctr">
              <a:lnSpc>
                <a:spcPct val="110000"/>
              </a:lnSpc>
              <a:buFontTx/>
              <a:buNone/>
            </a:pPr>
            <a:r>
              <a:rPr lang="en-US" altLang="ja-JP" sz="2000" b="1" dirty="0">
                <a:highlight>
                  <a:srgbClr val="FFCD00"/>
                </a:highlight>
              </a:rPr>
              <a:t>Employment Agreement</a:t>
            </a:r>
          </a:p>
          <a:p>
            <a:pPr>
              <a:lnSpc>
                <a:spcPct val="120000"/>
              </a:lnSpc>
            </a:pPr>
            <a:r>
              <a:rPr lang="en-US" dirty="0"/>
              <a:t>This agreement has been negotiated by the Campaign to Organize Graduate Students (</a:t>
            </a:r>
            <a:r>
              <a:rPr lang="en-US" dirty="0">
                <a:hlinkClick r:id="rId5"/>
              </a:rPr>
              <a:t>COGS</a:t>
            </a:r>
            <a:r>
              <a:rPr lang="en-US" dirty="0"/>
              <a:t>), the union representing UI TAs to establish wages</a:t>
            </a:r>
          </a:p>
          <a:p>
            <a:pPr lvl="1">
              <a:lnSpc>
                <a:spcPct val="120000"/>
              </a:lnSpc>
            </a:pPr>
            <a:r>
              <a:rPr lang="en-US" dirty="0"/>
              <a:t>Learn more about COGS at an all DWLLC TA meeting on </a:t>
            </a:r>
          </a:p>
          <a:p>
            <a:pPr marL="342900" lvl="1" indent="0">
              <a:lnSpc>
                <a:spcPct val="120000"/>
              </a:lnSpc>
              <a:buNone/>
            </a:pPr>
            <a:r>
              <a:rPr lang="en-US" dirty="0"/>
              <a:t>   </a:t>
            </a:r>
            <a:r>
              <a:rPr lang="en-US" b="1" dirty="0"/>
              <a:t>Fri. Aug. 19 at 9:55 in 120 PH (</a:t>
            </a:r>
            <a:r>
              <a:rPr lang="en-US" b="1" dirty="0" err="1"/>
              <a:t>CLCL</a:t>
            </a:r>
            <a:r>
              <a:rPr lang="en-US" b="1" dirty="0"/>
              <a:t>)</a:t>
            </a:r>
          </a:p>
          <a:p>
            <a:pPr>
              <a:lnSpc>
                <a:spcPct val="120000"/>
              </a:lnSpc>
            </a:pPr>
            <a:r>
              <a:rPr lang="en-US" dirty="0"/>
              <a:t>The Terms and Conditions of your employment at a Teaching Assistant at the University of Iowa can be found in the </a:t>
            </a:r>
            <a:r>
              <a:rPr lang="en-US" dirty="0">
                <a:hlinkClick r:id="rId6"/>
              </a:rPr>
              <a:t>Graduate Student Employment Agreement</a:t>
            </a:r>
            <a:r>
              <a:rPr lang="en-US" dirty="0"/>
              <a:t>, including:</a:t>
            </a:r>
          </a:p>
          <a:p>
            <a:pPr lvl="1">
              <a:lnSpc>
                <a:spcPct val="120000"/>
              </a:lnSpc>
            </a:pPr>
            <a:r>
              <a:rPr lang="en-US" dirty="0"/>
              <a:t>Wages, Appointments, Hours of Work, Grievances, Tuition Scholarship, Health Insurance, and more </a:t>
            </a:r>
          </a:p>
          <a:p>
            <a:pPr marL="342900" lvl="1" indent="0">
              <a:buNone/>
            </a:pPr>
            <a:endParaRPr lang="en-US" altLang="ja-JP" dirty="0">
              <a:latin typeface="+mn-lt"/>
            </a:endParaRPr>
          </a:p>
        </p:txBody>
      </p:sp>
    </p:spTree>
    <p:extLst>
      <p:ext uri="{BB962C8B-B14F-4D97-AF65-F5344CB8AC3E}">
        <p14:creationId xmlns:p14="http://schemas.microsoft.com/office/powerpoint/2010/main" val="1452424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E0A03-907A-4B76-A5D1-ECEB8F65B8C2}"/>
              </a:ext>
              <a:ext uri="{C183D7F6-B498-43B3-948B-1728B52AA6E4}">
                <adec:decorative xmlns:adec="http://schemas.microsoft.com/office/drawing/2017/decorative" val="0"/>
              </a:ext>
            </a:extLst>
          </p:cNvPr>
          <p:cNvSpPr txBox="1"/>
          <p:nvPr/>
        </p:nvSpPr>
        <p:spPr>
          <a:xfrm>
            <a:off x="8708567" y="6531429"/>
            <a:ext cx="441146" cy="369332"/>
          </a:xfrm>
          <a:prstGeom prst="rect">
            <a:avLst/>
          </a:prstGeom>
          <a:noFill/>
        </p:spPr>
        <p:txBody>
          <a:bodyPr wrap="none" rtlCol="0">
            <a:spAutoFit/>
          </a:bodyPr>
          <a:lstStyle/>
          <a:p>
            <a:fld id="{8AFC57E9-E9D6-4F33-BA2C-8602BAA21F7A}" type="slidenum">
              <a:rPr lang="en-US" smtClean="0"/>
              <a:t>45</a:t>
            </a:fld>
            <a:endParaRPr lang="en-US" dirty="0"/>
          </a:p>
        </p:txBody>
      </p:sp>
      <p:sp>
        <p:nvSpPr>
          <p:cNvPr id="5" name="Title 4">
            <a:extLst>
              <a:ext uri="{FF2B5EF4-FFF2-40B4-BE49-F238E27FC236}">
                <a16:creationId xmlns:a16="http://schemas.microsoft.com/office/drawing/2014/main" id="{68B5C446-EF09-4023-BB44-D8B0FDCDF8AA}"/>
              </a:ext>
            </a:extLst>
          </p:cNvPr>
          <p:cNvSpPr>
            <a:spLocks noGrp="1"/>
          </p:cNvSpPr>
          <p:nvPr>
            <p:ph type="title"/>
          </p:nvPr>
        </p:nvSpPr>
        <p:spPr>
          <a:xfrm>
            <a:off x="452846" y="365126"/>
            <a:ext cx="8482148" cy="1331865"/>
          </a:xfrm>
        </p:spPr>
        <p:txBody>
          <a:bodyPr>
            <a:normAutofit/>
          </a:bodyPr>
          <a:lstStyle/>
          <a:p>
            <a:r>
              <a:rPr lang="en-US" dirty="0"/>
              <a:t>2 Required Trainings for all New Teaching Assistants</a:t>
            </a:r>
          </a:p>
        </p:txBody>
      </p:sp>
      <p:sp>
        <p:nvSpPr>
          <p:cNvPr id="8" name="Content Placeholder 5">
            <a:extLst>
              <a:ext uri="{FF2B5EF4-FFF2-40B4-BE49-F238E27FC236}">
                <a16:creationId xmlns:a16="http://schemas.microsoft.com/office/drawing/2014/main" id="{C18B0C88-9DBE-4C84-8891-29DD80586EB8}"/>
              </a:ext>
            </a:extLst>
          </p:cNvPr>
          <p:cNvSpPr txBox="1">
            <a:spLocks/>
          </p:cNvSpPr>
          <p:nvPr/>
        </p:nvSpPr>
        <p:spPr>
          <a:xfrm>
            <a:off x="132256" y="1988517"/>
            <a:ext cx="4683584" cy="2592192"/>
          </a:xfrm>
          <a:prstGeom prst="rect">
            <a:avLst/>
          </a:prstGeom>
          <a:ln w="1905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highlight>
                  <a:srgbClr val="FFCD00"/>
                </a:highlight>
              </a:rPr>
              <a:t>FERPA (Family Education Rights and Privacy Act)</a:t>
            </a:r>
          </a:p>
          <a:p>
            <a:r>
              <a:rPr lang="en-US" sz="1600" dirty="0"/>
              <a:t>Follow this </a:t>
            </a:r>
            <a:r>
              <a:rPr lang="en-US" sz="1600" dirty="0">
                <a:hlinkClick r:id="rId3"/>
              </a:rPr>
              <a:t>FERPA Training link</a:t>
            </a:r>
            <a:r>
              <a:rPr lang="en-US" sz="1600" dirty="0"/>
              <a:t> to take this online training</a:t>
            </a:r>
          </a:p>
          <a:p>
            <a:r>
              <a:rPr lang="en-US" sz="1600" dirty="0"/>
              <a:t>You will not be able to access important resources in MAUI or ICON until completed</a:t>
            </a:r>
          </a:p>
          <a:p>
            <a:r>
              <a:rPr lang="en-US" sz="1600" dirty="0"/>
              <a:t>More information about FERPA can be found on </a:t>
            </a:r>
            <a:r>
              <a:rPr lang="en-US" sz="1600" dirty="0">
                <a:hlinkClick r:id="rId4"/>
              </a:rPr>
              <a:t>CLAS Student Records &amp; Confidentiality site</a:t>
            </a:r>
            <a:endParaRPr lang="en-US" sz="1600" dirty="0"/>
          </a:p>
        </p:txBody>
      </p:sp>
      <p:sp>
        <p:nvSpPr>
          <p:cNvPr id="7" name="Content Placeholder 5">
            <a:extLst>
              <a:ext uri="{FF2B5EF4-FFF2-40B4-BE49-F238E27FC236}">
                <a16:creationId xmlns:a16="http://schemas.microsoft.com/office/drawing/2014/main" id="{C489BC6C-F6B5-4E97-82B3-F69C9D952766}"/>
              </a:ext>
            </a:extLst>
          </p:cNvPr>
          <p:cNvSpPr txBox="1">
            <a:spLocks/>
          </p:cNvSpPr>
          <p:nvPr/>
        </p:nvSpPr>
        <p:spPr>
          <a:xfrm>
            <a:off x="4902926" y="1988517"/>
            <a:ext cx="4108818" cy="2592192"/>
          </a:xfrm>
          <a:prstGeom prst="rect">
            <a:avLst/>
          </a:prstGeom>
          <a:ln w="19050">
            <a:solidFill>
              <a:schemeClr val="bg1">
                <a:lumMod val="50000"/>
              </a:schemeClr>
            </a:solidFill>
            <a:prstDash val="sysDot"/>
          </a:ln>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dirty="0">
                <a:highlight>
                  <a:srgbClr val="FFCD00"/>
                </a:highlight>
              </a:rPr>
              <a:t>Sexual Harassment Prevention Training </a:t>
            </a:r>
          </a:p>
          <a:p>
            <a:r>
              <a:rPr lang="en-US" dirty="0"/>
              <a:t>Follow this </a:t>
            </a:r>
            <a:r>
              <a:rPr lang="en-US" dirty="0">
                <a:hlinkClick r:id="rId5"/>
              </a:rPr>
              <a:t>Harassment Prevention Training link </a:t>
            </a:r>
            <a:r>
              <a:rPr lang="en-US" dirty="0"/>
              <a:t>to take this online training </a:t>
            </a:r>
          </a:p>
          <a:p>
            <a:pPr marL="0" indent="0">
              <a:buNone/>
            </a:pPr>
            <a:r>
              <a:rPr lang="en-US" sz="1200" u="sng" dirty="0"/>
              <a:t>Note</a:t>
            </a:r>
            <a:r>
              <a:rPr lang="en-US" sz="1200" dirty="0"/>
              <a:t>: This is a separate training from the “Not Anymore” Sexual Misconduct Training required by the Graduate College. You must complete </a:t>
            </a:r>
            <a:r>
              <a:rPr lang="en-US" sz="1200" u="sng" dirty="0"/>
              <a:t>both</a:t>
            </a:r>
            <a:r>
              <a:rPr lang="en-US" sz="1200" dirty="0"/>
              <a:t> trainings if you are a new graduate student and also a new TA.</a:t>
            </a:r>
          </a:p>
        </p:txBody>
      </p:sp>
      <p:sp>
        <p:nvSpPr>
          <p:cNvPr id="9" name="TextBox 8">
            <a:extLst>
              <a:ext uri="{FF2B5EF4-FFF2-40B4-BE49-F238E27FC236}">
                <a16:creationId xmlns:a16="http://schemas.microsoft.com/office/drawing/2014/main" id="{77256CA8-9F81-4719-AEEC-203B6D7622B9}"/>
              </a:ext>
              <a:ext uri="{C183D7F6-B498-43B3-948B-1728B52AA6E4}">
                <adec:decorative xmlns:adec="http://schemas.microsoft.com/office/drawing/2017/decorative" val="0"/>
              </a:ext>
            </a:extLst>
          </p:cNvPr>
          <p:cNvSpPr txBox="1"/>
          <p:nvPr/>
        </p:nvSpPr>
        <p:spPr>
          <a:xfrm>
            <a:off x="132258" y="4651941"/>
            <a:ext cx="8879485" cy="1477328"/>
          </a:xfrm>
          <a:prstGeom prst="rect">
            <a:avLst/>
          </a:prstGeom>
          <a:noFill/>
          <a:ln w="19050">
            <a:solidFill>
              <a:schemeClr val="bg1">
                <a:lumMod val="50000"/>
              </a:schemeClr>
            </a:solidFill>
            <a:prstDash val="sysDot"/>
          </a:ln>
        </p:spPr>
        <p:txBody>
          <a:bodyPr wrap="square">
            <a:spAutoFit/>
          </a:bodyPr>
          <a:lstStyle/>
          <a:p>
            <a:r>
              <a:rPr lang="en-US" i="1" dirty="0">
                <a:latin typeface="Arial" panose="020B0604020202020204" pitchFamily="34" charset="0"/>
                <a:cs typeface="Arial" panose="020B0604020202020204" pitchFamily="34" charset="0"/>
              </a:rPr>
              <a:t>If the above links do not work, then you can access them via: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6"/>
              </a:rPr>
              <a:t>UI Self Service </a:t>
            </a:r>
            <a:r>
              <a:rPr lang="en-US" dirty="0">
                <a:latin typeface="Arial" panose="020B0604020202020204" pitchFamily="34" charset="0"/>
                <a:cs typeface="Arial" panose="020B0604020202020204" pitchFamily="34" charset="0"/>
              </a:rPr>
              <a:t>&gt; My Training &gt; Enroll in Courses &gt; course number: FERPA is WFERPA; Harassment Prevention is WSHSTF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View Details &gt; Enroll in Session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You will then be taken to the ICON/Canvas site that hosts the trainings</a:t>
            </a:r>
          </a:p>
        </p:txBody>
      </p:sp>
    </p:spTree>
    <p:extLst>
      <p:ext uri="{BB962C8B-B14F-4D97-AF65-F5344CB8AC3E}">
        <p14:creationId xmlns:p14="http://schemas.microsoft.com/office/powerpoint/2010/main" val="3156037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93CDDB-BFA5-4EF1-9241-CF48AF915439}"/>
              </a:ext>
              <a:ext uri="{C183D7F6-B498-43B3-948B-1728B52AA6E4}">
                <adec:decorative xmlns:adec="http://schemas.microsoft.com/office/drawing/2017/decorative" val="0"/>
              </a:ext>
            </a:extLst>
          </p:cNvPr>
          <p:cNvSpPr txBox="1"/>
          <p:nvPr/>
        </p:nvSpPr>
        <p:spPr>
          <a:xfrm>
            <a:off x="8699859" y="6514011"/>
            <a:ext cx="441146" cy="369332"/>
          </a:xfrm>
          <a:prstGeom prst="rect">
            <a:avLst/>
          </a:prstGeom>
          <a:noFill/>
        </p:spPr>
        <p:txBody>
          <a:bodyPr wrap="none" rtlCol="0">
            <a:spAutoFit/>
          </a:bodyPr>
          <a:lstStyle/>
          <a:p>
            <a:fld id="{6AB680DA-DA94-4DFD-9274-15C0FF7B9F20}" type="slidenum">
              <a:rPr lang="en-US" smtClean="0"/>
              <a:t>46</a:t>
            </a:fld>
            <a:endParaRPr lang="en-US" dirty="0"/>
          </a:p>
        </p:txBody>
      </p:sp>
      <p:sp>
        <p:nvSpPr>
          <p:cNvPr id="2" name="Title 1">
            <a:extLst>
              <a:ext uri="{FF2B5EF4-FFF2-40B4-BE49-F238E27FC236}">
                <a16:creationId xmlns:a16="http://schemas.microsoft.com/office/drawing/2014/main" id="{00471E64-DB13-4A31-929D-D975E451DBF0}"/>
              </a:ext>
            </a:extLst>
          </p:cNvPr>
          <p:cNvSpPr>
            <a:spLocks noGrp="1"/>
          </p:cNvSpPr>
          <p:nvPr>
            <p:ph type="title"/>
          </p:nvPr>
        </p:nvSpPr>
        <p:spPr>
          <a:xfrm>
            <a:off x="167007" y="483449"/>
            <a:ext cx="7886700" cy="869089"/>
          </a:xfrm>
        </p:spPr>
        <p:txBody>
          <a:bodyPr/>
          <a:lstStyle/>
          <a:p>
            <a:r>
              <a:rPr lang="en-US" dirty="0"/>
              <a:t>Insurance Information for TAs</a:t>
            </a:r>
          </a:p>
        </p:txBody>
      </p:sp>
      <p:sp>
        <p:nvSpPr>
          <p:cNvPr id="5" name="Content Placeholder 2">
            <a:extLst>
              <a:ext uri="{FF2B5EF4-FFF2-40B4-BE49-F238E27FC236}">
                <a16:creationId xmlns:a16="http://schemas.microsoft.com/office/drawing/2014/main" id="{B5D66234-FFD0-464F-B0D6-8E897070DFC4}"/>
              </a:ext>
            </a:extLst>
          </p:cNvPr>
          <p:cNvSpPr txBox="1">
            <a:spLocks/>
          </p:cNvSpPr>
          <p:nvPr/>
        </p:nvSpPr>
        <p:spPr>
          <a:xfrm>
            <a:off x="242119" y="1633101"/>
            <a:ext cx="4660807" cy="4328158"/>
          </a:xfrm>
          <a:prstGeom prst="rect">
            <a:avLst/>
          </a:prstGeom>
          <a:ln w="19050">
            <a:solidFill>
              <a:schemeClr val="bg1">
                <a:lumMod val="50000"/>
              </a:schemeClr>
            </a:solidFill>
            <a:prstDash val="sysDot"/>
          </a:ln>
        </p:spPr>
        <p:txBody>
          <a:bodyPr vert="horz" lIns="91440" tIns="45720" rIns="91440" bIns="45720" rtlCol="0">
            <a:noAutofit/>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The UI will contribute 90% of the cost of single coverage and will cover 70% of other coverage categories, like spouse and spouse/family. </a:t>
            </a:r>
          </a:p>
          <a:p>
            <a:r>
              <a:rPr lang="en-US" sz="1800" b="1" dirty="0"/>
              <a:t>You are responsible for the remaining cost of insurance. Review these </a:t>
            </a:r>
            <a:r>
              <a:rPr lang="en-US" sz="1800" dirty="0">
                <a:hlinkClick r:id="rId3"/>
              </a:rPr>
              <a:t>health insurance costs</a:t>
            </a:r>
            <a:r>
              <a:rPr lang="en-US" sz="1800" dirty="0"/>
              <a:t> and </a:t>
            </a:r>
            <a:r>
              <a:rPr lang="en-US" sz="1800" dirty="0">
                <a:hlinkClick r:id="rId4"/>
              </a:rPr>
              <a:t>dental insurance costs</a:t>
            </a:r>
            <a:r>
              <a:rPr lang="en-US" sz="1800" dirty="0"/>
              <a:t>.</a:t>
            </a:r>
          </a:p>
          <a:p>
            <a:r>
              <a:rPr lang="en-US" sz="1800" dirty="0"/>
              <a:t>The university contribution will begin the first day of the month </a:t>
            </a:r>
            <a:r>
              <a:rPr lang="en-US" sz="1800" b="1" u="sng" dirty="0"/>
              <a:t>AFTER</a:t>
            </a:r>
            <a:r>
              <a:rPr lang="en-US" sz="1800" dirty="0"/>
              <a:t> your appointment and completing your insurance enrollment in MyUI  (ex: if your appointment begins in August, the UI will start contributing in September).</a:t>
            </a:r>
          </a:p>
        </p:txBody>
      </p:sp>
      <p:sp>
        <p:nvSpPr>
          <p:cNvPr id="3" name="Content Placeholder 2">
            <a:extLst>
              <a:ext uri="{FF2B5EF4-FFF2-40B4-BE49-F238E27FC236}">
                <a16:creationId xmlns:a16="http://schemas.microsoft.com/office/drawing/2014/main" id="{17C14655-906B-4965-8E08-203BB84D2F38}"/>
              </a:ext>
            </a:extLst>
          </p:cNvPr>
          <p:cNvSpPr>
            <a:spLocks noGrp="1"/>
          </p:cNvSpPr>
          <p:nvPr>
            <p:ph idx="1"/>
          </p:nvPr>
        </p:nvSpPr>
        <p:spPr>
          <a:xfrm>
            <a:off x="5050971" y="1628110"/>
            <a:ext cx="3614058" cy="4328158"/>
          </a:xfrm>
          <a:ln w="19050">
            <a:solidFill>
              <a:schemeClr val="bg1">
                <a:lumMod val="50000"/>
              </a:schemeClr>
            </a:solidFill>
            <a:prstDash val="sysDot"/>
          </a:ln>
        </p:spPr>
        <p:txBody>
          <a:bodyPr>
            <a:normAutofit/>
          </a:bodyPr>
          <a:lstStyle/>
          <a:p>
            <a:pPr>
              <a:spcBef>
                <a:spcPts val="800"/>
              </a:spcBef>
            </a:pPr>
            <a:r>
              <a:rPr lang="en-US" sz="1800" b="1" dirty="0"/>
              <a:t>You are responsible for the cost of insurance in the period of time UI is not contributing </a:t>
            </a:r>
            <a:r>
              <a:rPr lang="en-US" sz="1800" dirty="0"/>
              <a:t>(ex: if your insurance enrollment starts August 1, you are responsible for the entire cost of August.) </a:t>
            </a:r>
          </a:p>
          <a:p>
            <a:pPr marR="0" algn="l" rtl="0">
              <a:spcBef>
                <a:spcPts val="800"/>
              </a:spcBef>
            </a:pPr>
            <a:r>
              <a:rPr lang="en-US" sz="1800" b="0" i="0" strike="noStrike" baseline="0" dirty="0"/>
              <a:t>Please also refer to slide </a:t>
            </a:r>
            <a:r>
              <a:rPr lang="en-US" sz="1800" b="0" i="0" strike="noStrike" baseline="0" dirty="0">
                <a:hlinkClick r:id="rId5" action="ppaction://hlinksldjump"/>
              </a:rPr>
              <a:t>20</a:t>
            </a:r>
            <a:r>
              <a:rPr lang="en-US" sz="1800" b="0" i="0" strike="noStrike" baseline="0" dirty="0"/>
              <a:t>. </a:t>
            </a:r>
          </a:p>
          <a:p>
            <a:pPr marR="0" algn="l" rtl="0">
              <a:spcBef>
                <a:spcPts val="800"/>
              </a:spcBef>
            </a:pPr>
            <a:r>
              <a:rPr lang="en-US" sz="1800" b="0" i="0" strike="noStrike" baseline="0" dirty="0"/>
              <a:t>More information can be found on the </a:t>
            </a:r>
            <a:r>
              <a:rPr lang="en-US" sz="1800" dirty="0">
                <a:solidFill>
                  <a:srgbClr val="00558C"/>
                </a:solidFill>
                <a:hlinkClick r:id="rId6">
                  <a:extLst>
                    <a:ext uri="{A12FA001-AC4F-418D-AE19-62706E023703}">
                      <ahyp:hlinkClr xmlns:ahyp="http://schemas.microsoft.com/office/drawing/2018/hyperlinkcolor" val="tx"/>
                    </a:ext>
                  </a:extLst>
                </a:hlinkClick>
              </a:rPr>
              <a:t>UI Human Resources Website</a:t>
            </a:r>
            <a:r>
              <a:rPr lang="en-US" sz="1800" b="0" i="0" strike="noStrike" baseline="0" dirty="0"/>
              <a:t>.</a:t>
            </a:r>
            <a:r>
              <a:rPr lang="en-US" sz="1800" dirty="0">
                <a:hlinkClick r:id="rId6">
                  <a:extLst>
                    <a:ext uri="{A12FA001-AC4F-418D-AE19-62706E023703}">
                      <ahyp:hlinkClr xmlns:ahyp="http://schemas.microsoft.com/office/drawing/2018/hyperlinkcolor" val="tx"/>
                    </a:ext>
                  </a:extLst>
                </a:hlinkClick>
              </a:rPr>
              <a:t>  </a:t>
            </a:r>
            <a:endParaRPr lang="en-US" sz="1800" b="0" i="0" strike="noStrike" baseline="0" dirty="0"/>
          </a:p>
          <a:p>
            <a:pPr marR="0" algn="l" rtl="0">
              <a:spcBef>
                <a:spcPts val="800"/>
              </a:spcBef>
            </a:pPr>
            <a:r>
              <a:rPr lang="en-US" altLang="ja-JP" sz="1800" b="1" u="none" dirty="0"/>
              <a:t>Questions? Contact: </a:t>
            </a:r>
            <a:r>
              <a:rPr lang="en-US" altLang="ja-JP" sz="1800" b="1" u="none" dirty="0">
                <a:solidFill>
                  <a:srgbClr val="0070C0"/>
                </a:solidFill>
                <a:hlinkClick r:id="rId7">
                  <a:extLst>
                    <a:ext uri="{A12FA001-AC4F-418D-AE19-62706E023703}">
                      <ahyp:hlinkClr xmlns:ahyp="http://schemas.microsoft.com/office/drawing/2018/hyperlinkcolor" val="tx"/>
                    </a:ext>
                  </a:extLst>
                </a:hlinkClick>
              </a:rPr>
              <a:t>benefits-students@uiowa.edu</a:t>
            </a:r>
            <a:r>
              <a:rPr lang="en-US" altLang="ja-JP" sz="1800" b="1" u="none" dirty="0">
                <a:solidFill>
                  <a:srgbClr val="0070C0"/>
                </a:solidFill>
              </a:rPr>
              <a:t> </a:t>
            </a:r>
            <a:endParaRPr lang="en-US" sz="1800" b="1" dirty="0">
              <a:solidFill>
                <a:srgbClr val="0070C0"/>
              </a:solidFill>
            </a:endParaRPr>
          </a:p>
          <a:p>
            <a:pPr marL="0" indent="0">
              <a:buNone/>
            </a:pPr>
            <a:endParaRPr lang="en-US" sz="800" dirty="0"/>
          </a:p>
        </p:txBody>
      </p:sp>
      <p:pic>
        <p:nvPicPr>
          <p:cNvPr id="6" name="Picture 5">
            <a:extLst>
              <a:ext uri="{FF2B5EF4-FFF2-40B4-BE49-F238E27FC236}">
                <a16:creationId xmlns:a16="http://schemas.microsoft.com/office/drawing/2014/main" id="{FF2200BD-E377-4F76-9286-684C5D1A8395}"/>
              </a:ext>
              <a:ext uri="{C183D7F6-B498-43B3-948B-1728B52AA6E4}">
                <adec:decorative xmlns:adec="http://schemas.microsoft.com/office/drawing/2017/decorative" val="1"/>
              </a:ext>
            </a:extLst>
          </p:cNvPr>
          <p:cNvPicPr>
            <a:picLocks noChangeAspect="1"/>
          </p:cNvPicPr>
          <p:nvPr/>
        </p:nvPicPr>
        <p:blipFill rotWithShape="1">
          <a:blip r:embed="rId8"/>
          <a:srcRect t="18395" b="6165"/>
          <a:stretch/>
        </p:blipFill>
        <p:spPr>
          <a:xfrm>
            <a:off x="7148894" y="414761"/>
            <a:ext cx="1334133" cy="1006463"/>
          </a:xfrm>
          <a:prstGeom prst="rect">
            <a:avLst/>
          </a:prstGeom>
        </p:spPr>
      </p:pic>
    </p:spTree>
    <p:extLst>
      <p:ext uri="{BB962C8B-B14F-4D97-AF65-F5344CB8AC3E}">
        <p14:creationId xmlns:p14="http://schemas.microsoft.com/office/powerpoint/2010/main" val="753323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1554EB-0366-4200-804C-3F0BBA2498C3}"/>
              </a:ext>
            </a:extLst>
          </p:cNvPr>
          <p:cNvSpPr txBox="1"/>
          <p:nvPr/>
        </p:nvSpPr>
        <p:spPr>
          <a:xfrm>
            <a:off x="8682446" y="6514011"/>
            <a:ext cx="441146" cy="369332"/>
          </a:xfrm>
          <a:prstGeom prst="rect">
            <a:avLst/>
          </a:prstGeom>
          <a:noFill/>
        </p:spPr>
        <p:txBody>
          <a:bodyPr wrap="none" rtlCol="0">
            <a:spAutoFit/>
          </a:bodyPr>
          <a:lstStyle/>
          <a:p>
            <a:fld id="{D6885C03-63ED-4CA3-846E-308ACD45D1FF}" type="slidenum">
              <a:rPr lang="en-US" smtClean="0"/>
              <a:t>47</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Payroll Information</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237744" y="1423674"/>
            <a:ext cx="3700513" cy="4758050"/>
          </a:xfrm>
          <a:ln w="19050">
            <a:solidFill>
              <a:schemeClr val="bg1">
                <a:lumMod val="50000"/>
              </a:schemeClr>
            </a:solidFill>
            <a:prstDash val="sysDot"/>
          </a:ln>
        </p:spPr>
        <p:txBody>
          <a:bodyPr>
            <a:normAutofit fontScale="25000" lnSpcReduction="20000"/>
          </a:bodyPr>
          <a:lstStyle/>
          <a:p>
            <a:pPr marL="0" indent="0" algn="ctr">
              <a:lnSpc>
                <a:spcPct val="120000"/>
              </a:lnSpc>
              <a:buNone/>
            </a:pPr>
            <a:r>
              <a:rPr lang="en-US" altLang="ja-JP" sz="8000" b="1" i="0" u="none" strike="noStrike" baseline="0" dirty="0">
                <a:highlight>
                  <a:srgbClr val="FFCD00"/>
                </a:highlight>
              </a:rPr>
              <a:t>Direct Deposit / Paycheck</a:t>
            </a:r>
          </a:p>
          <a:p>
            <a:pPr>
              <a:lnSpc>
                <a:spcPct val="120000"/>
              </a:lnSpc>
              <a:spcBef>
                <a:spcPts val="800"/>
              </a:spcBef>
            </a:pPr>
            <a:r>
              <a:rPr lang="en-US" altLang="ja-JP" sz="6000" b="0" i="0" u="none" strike="noStrike" baseline="0" dirty="0"/>
              <a:t>Set up your direct deposit for your stipend through Employee Self Service &gt;“Time &amp; Pay” tab &gt; Paycheck &gt; </a:t>
            </a:r>
            <a:r>
              <a:rPr lang="en-US" altLang="ja-JP" sz="6000" b="0" i="0" u="none" strike="noStrike" baseline="0" dirty="0">
                <a:hlinkClick r:id="rId2"/>
              </a:rPr>
              <a:t>Direct Deposit</a:t>
            </a:r>
            <a:endParaRPr lang="en-US" altLang="ja-JP" sz="6000" b="0" i="0" u="none" strike="noStrike" baseline="0" dirty="0"/>
          </a:p>
          <a:p>
            <a:pPr>
              <a:lnSpc>
                <a:spcPct val="120000"/>
              </a:lnSpc>
              <a:spcBef>
                <a:spcPts val="800"/>
              </a:spcBef>
            </a:pPr>
            <a:r>
              <a:rPr lang="en-US" altLang="ja-JP" sz="6000" b="0" i="0" u="none" strike="noStrike" baseline="0" dirty="0"/>
              <a:t>Direct deposit accounts cannot be set up for banking institutions outside the United States. Here are examples of banks that students have worked with previously: </a:t>
            </a:r>
            <a:r>
              <a:rPr lang="en-US" altLang="ja-JP" sz="6000" dirty="0">
                <a:hlinkClick r:id="rId3"/>
              </a:rPr>
              <a:t>Green State Credit Union</a:t>
            </a:r>
            <a:r>
              <a:rPr lang="en-US" altLang="ja-JP" sz="6000" dirty="0"/>
              <a:t>, </a:t>
            </a:r>
            <a:r>
              <a:rPr lang="en-US" altLang="ja-JP" sz="6000" b="0" i="0" u="none" strike="noStrike" baseline="0" dirty="0">
                <a:hlinkClick r:id="rId4"/>
              </a:rPr>
              <a:t>Hills Bank and Trust Company</a:t>
            </a:r>
            <a:r>
              <a:rPr lang="en-US" altLang="ja-JP" sz="6000" b="0" i="0" u="none" strike="noStrike" baseline="0" dirty="0"/>
              <a:t>, </a:t>
            </a:r>
            <a:r>
              <a:rPr lang="en-US" altLang="ja-JP" sz="6000" dirty="0">
                <a:hlinkClick r:id="rId5"/>
              </a:rPr>
              <a:t>Wells Fargo</a:t>
            </a:r>
            <a:r>
              <a:rPr lang="en-US" altLang="ja-JP" sz="6000" dirty="0"/>
              <a:t>, </a:t>
            </a:r>
            <a:r>
              <a:rPr lang="en-US" altLang="ja-JP" sz="6000" b="0" i="0" u="none" strike="noStrike" baseline="0" dirty="0">
                <a:hlinkClick r:id="rId6"/>
              </a:rPr>
              <a:t>MidWest</a:t>
            </a:r>
            <a:r>
              <a:rPr lang="en-US" altLang="ja-JP" sz="6000" dirty="0">
                <a:hlinkClick r:id="rId6"/>
              </a:rPr>
              <a:t>One Bank</a:t>
            </a:r>
            <a:r>
              <a:rPr lang="en-US" altLang="ja-JP" sz="6000" dirty="0"/>
              <a:t>, </a:t>
            </a:r>
            <a:r>
              <a:rPr lang="en-US" altLang="ja-JP" sz="6000" b="0" i="0" u="none" strike="noStrike" baseline="0" dirty="0">
                <a:hlinkClick r:id="rId7"/>
              </a:rPr>
              <a:t>U.S. </a:t>
            </a:r>
            <a:r>
              <a:rPr lang="en-US" altLang="ja-JP" sz="6000" dirty="0">
                <a:hlinkClick r:id="rId7"/>
              </a:rPr>
              <a:t>Bank </a:t>
            </a:r>
            <a:endParaRPr lang="en-US" altLang="ja-JP" sz="6000" b="0" i="0" u="none" strike="noStrike" baseline="0" dirty="0"/>
          </a:p>
          <a:p>
            <a:pPr>
              <a:lnSpc>
                <a:spcPct val="120000"/>
              </a:lnSpc>
              <a:spcBef>
                <a:spcPts val="800"/>
              </a:spcBef>
            </a:pPr>
            <a:r>
              <a:rPr lang="en-US" altLang="ja-JP" sz="6000" b="0" i="0" u="sng" strike="noStrike" baseline="0" dirty="0"/>
              <a:t>Set this up no later than August 24</a:t>
            </a:r>
            <a:r>
              <a:rPr lang="en-US" altLang="ja-JP" sz="6000" b="0" i="0" u="sng" strike="noStrike" baseline="30000" dirty="0"/>
              <a:t>th</a:t>
            </a:r>
            <a:r>
              <a:rPr lang="en-US" altLang="ja-JP" sz="6000" b="0" i="0" strike="noStrike" baseline="0" dirty="0"/>
              <a:t> </a:t>
            </a:r>
            <a:r>
              <a:rPr lang="en-US" altLang="ja-JP" sz="6000" b="0" i="0" u="none" strike="noStrike" baseline="0" dirty="0"/>
              <a:t> or else a paper check may be created, and you will be required to pick it up in person. </a:t>
            </a:r>
            <a:r>
              <a:rPr lang="en-US" altLang="ja-JP" sz="6000" dirty="0"/>
              <a:t>You will receive your first paycheck on Sept. 1</a:t>
            </a:r>
            <a:r>
              <a:rPr lang="en-US" altLang="ja-JP" sz="6000" baseline="30000" dirty="0"/>
              <a:t>st</a:t>
            </a:r>
            <a:r>
              <a:rPr lang="en-US" altLang="ja-JP" sz="6000" dirty="0"/>
              <a:t> </a:t>
            </a:r>
            <a:endParaRPr lang="en-US" altLang="ja-JP" sz="6000" b="0" i="0" u="none" strike="noStrike" baseline="0" dirty="0"/>
          </a:p>
          <a:p>
            <a:pPr>
              <a:lnSpc>
                <a:spcPct val="120000"/>
              </a:lnSpc>
              <a:spcBef>
                <a:spcPts val="0"/>
              </a:spcBef>
            </a:pPr>
            <a:r>
              <a:rPr lang="en-US" altLang="ja-JP" sz="6000" b="1" dirty="0"/>
              <a:t>Questions? Contact: </a:t>
            </a:r>
          </a:p>
          <a:p>
            <a:pPr marL="0" indent="0">
              <a:lnSpc>
                <a:spcPct val="120000"/>
              </a:lnSpc>
              <a:spcBef>
                <a:spcPts val="0"/>
              </a:spcBef>
              <a:buNone/>
            </a:pPr>
            <a:r>
              <a:rPr lang="en-US" altLang="ja-JP" sz="6000" b="1" dirty="0"/>
              <a:t> </a:t>
            </a:r>
            <a:r>
              <a:rPr lang="en-US" altLang="ja-JP" sz="6000" b="1" dirty="0">
                <a:hlinkClick r:id="rId8"/>
              </a:rPr>
              <a:t>payroll-services@uiowa.edu</a:t>
            </a:r>
            <a:endParaRPr lang="en-US" altLang="ja-JP" sz="6000" b="1" dirty="0"/>
          </a:p>
        </p:txBody>
      </p:sp>
      <p:sp>
        <p:nvSpPr>
          <p:cNvPr id="7" name="Content Placeholder 5">
            <a:extLst>
              <a:ext uri="{FF2B5EF4-FFF2-40B4-BE49-F238E27FC236}">
                <a16:creationId xmlns:a16="http://schemas.microsoft.com/office/drawing/2014/main" id="{81C6B4AA-419E-4237-9C48-BD4B28CF5993}"/>
              </a:ext>
            </a:extLst>
          </p:cNvPr>
          <p:cNvSpPr txBox="1">
            <a:spLocks/>
          </p:cNvSpPr>
          <p:nvPr/>
        </p:nvSpPr>
        <p:spPr>
          <a:xfrm>
            <a:off x="4074059" y="1423675"/>
            <a:ext cx="4932781" cy="4758050"/>
          </a:xfrm>
          <a:prstGeom prst="rect">
            <a:avLst/>
          </a:prstGeom>
          <a:ln w="19050">
            <a:solidFill>
              <a:schemeClr val="bg1">
                <a:lumMod val="50000"/>
              </a:schemeClr>
            </a:solidFill>
            <a:prstDash val="sysDot"/>
          </a:ln>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buSzPct val="95000"/>
              <a:buFontTx/>
              <a:buBlip>
                <a:blip r:embed="rId9"/>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indent="0" algn="ctr" rtl="0">
              <a:lnSpc>
                <a:spcPct val="120000"/>
              </a:lnSpc>
              <a:buNone/>
            </a:pPr>
            <a:r>
              <a:rPr lang="en-US" sz="2600" b="1" i="0" u="none" strike="noStrike" baseline="0" dirty="0">
                <a:highlight>
                  <a:srgbClr val="FFCD00"/>
                </a:highlight>
              </a:rPr>
              <a:t>Tax Withholding (W-4)</a:t>
            </a:r>
          </a:p>
          <a:p>
            <a:pPr>
              <a:lnSpc>
                <a:spcPct val="110000"/>
              </a:lnSpc>
              <a:spcBef>
                <a:spcPts val="800"/>
              </a:spcBef>
            </a:pPr>
            <a:r>
              <a:rPr lang="en-US" altLang="ja-JP" sz="1500" b="0" i="0" u="none" strike="noStrike" baseline="0" dirty="0"/>
              <a:t>Everyone: More information can be found on the UI </a:t>
            </a:r>
            <a:r>
              <a:rPr lang="en-US" altLang="ja-JP" sz="1500" b="0" i="0" u="none" strike="noStrike" baseline="0" dirty="0">
                <a:hlinkClick r:id="rId10"/>
              </a:rPr>
              <a:t>Employee Withholding certificate website </a:t>
            </a:r>
            <a:endParaRPr lang="en-US" altLang="ja-JP" sz="1500" b="0" i="0" u="none" strike="noStrike" baseline="0" dirty="0"/>
          </a:p>
          <a:p>
            <a:pPr>
              <a:lnSpc>
                <a:spcPct val="110000"/>
              </a:lnSpc>
              <a:spcBef>
                <a:spcPts val="800"/>
              </a:spcBef>
            </a:pPr>
            <a:r>
              <a:rPr lang="en-US" altLang="ja-JP" sz="1500" b="0" i="0" u="none" strike="noStrike" baseline="0" dirty="0"/>
              <a:t>International Students: Refer to the </a:t>
            </a:r>
            <a:r>
              <a:rPr lang="en-US" altLang="ja-JP" sz="1500" b="0" i="0" u="none" strike="noStrike" baseline="0" dirty="0">
                <a:hlinkClick r:id="rId11"/>
              </a:rPr>
              <a:t>IRS Rules for Federal Withholding for Nonresident Alien Employees</a:t>
            </a:r>
            <a:endParaRPr lang="en-US" altLang="ja-JP" sz="1500" b="0" i="0" u="none" strike="noStrike" baseline="0" dirty="0"/>
          </a:p>
          <a:p>
            <a:pPr lvl="1"/>
            <a:r>
              <a:rPr lang="en-US" sz="1200" b="0" i="0" dirty="0">
                <a:solidFill>
                  <a:srgbClr val="000000"/>
                </a:solidFill>
                <a:effectLst/>
                <a:latin typeface="Roboto" panose="02000000000000000000" pitchFamily="2" charset="0"/>
              </a:rPr>
              <a:t>If you are a nonresident alien in F-1, J-1 or H-1B visa status, you CANNOT complete W-4 forms online.  </a:t>
            </a:r>
            <a:r>
              <a:rPr lang="en-US" sz="1200" dirty="0">
                <a:solidFill>
                  <a:srgbClr val="000000"/>
                </a:solidFill>
                <a:latin typeface="Roboto" panose="02000000000000000000" pitchFamily="2" charset="0"/>
              </a:rPr>
              <a:t>Download BOTH of the </a:t>
            </a:r>
            <a:r>
              <a:rPr lang="en-US" sz="1200" b="0" i="0" dirty="0">
                <a:solidFill>
                  <a:srgbClr val="000000"/>
                </a:solidFill>
                <a:effectLst/>
                <a:latin typeface="Roboto" panose="02000000000000000000" pitchFamily="2" charset="0"/>
              </a:rPr>
              <a:t>W-4 forms from links provided below and submit these two completed W-4 forms to Payroll Services at 120-30 USB.</a:t>
            </a:r>
          </a:p>
          <a:p>
            <a:pPr lvl="1"/>
            <a:r>
              <a:rPr lang="en-US" sz="1200" b="0" i="0" u="sng" dirty="0">
                <a:solidFill>
                  <a:srgbClr val="00558C"/>
                </a:solidFill>
                <a:effectLst/>
                <a:latin typeface="Roboto" panose="02000000000000000000" pitchFamily="2" charset="0"/>
                <a:hlinkClick r:id="rId12" tooltip="NRA 2022 Fed W-4.pdf"/>
              </a:rPr>
              <a:t>Federal W-4 for nonresident aliens for 2022</a:t>
            </a:r>
            <a:r>
              <a:rPr lang="en-US" sz="1200" b="0" i="0" dirty="0">
                <a:solidFill>
                  <a:srgbClr val="000000"/>
                </a:solidFill>
                <a:effectLst/>
                <a:latin typeface="Roboto" panose="02000000000000000000" pitchFamily="2" charset="0"/>
              </a:rPr>
              <a:t> and </a:t>
            </a:r>
            <a:r>
              <a:rPr lang="en-US" sz="1200" b="0" i="0" u="sng" dirty="0">
                <a:solidFill>
                  <a:srgbClr val="00558C"/>
                </a:solidFill>
                <a:effectLst/>
                <a:latin typeface="Roboto" panose="02000000000000000000" pitchFamily="2" charset="0"/>
                <a:hlinkClick r:id="rId13" tooltip="NRA 2022 IA Tax Form.pdf"/>
              </a:rPr>
              <a:t>Iowa W-4 for nonresident aliens for 2022</a:t>
            </a:r>
            <a:r>
              <a:rPr lang="en-US" sz="1200" b="0" i="0" dirty="0">
                <a:solidFill>
                  <a:srgbClr val="000000"/>
                </a:solidFill>
                <a:effectLst/>
                <a:latin typeface="Roboto" panose="02000000000000000000" pitchFamily="2" charset="0"/>
              </a:rPr>
              <a:t> (only complete highlighted fields)</a:t>
            </a:r>
            <a:endParaRPr lang="en-US" altLang="ja-JP" sz="1200" b="0" i="0" u="none" strike="noStrike" baseline="0" dirty="0"/>
          </a:p>
          <a:p>
            <a:pPr>
              <a:lnSpc>
                <a:spcPct val="110000"/>
              </a:lnSpc>
              <a:spcBef>
                <a:spcPts val="800"/>
              </a:spcBef>
            </a:pPr>
            <a:r>
              <a:rPr lang="en-US" altLang="ja-JP" sz="1500" b="0" i="0" u="none" strike="noStrike" baseline="0" dirty="0"/>
              <a:t>Domestic Students: Set up your Tax Withholding (W4) for your stipend through Employee Self Service &gt; “Time &amp; Pay” tab &gt; Taxes &gt; </a:t>
            </a:r>
            <a:r>
              <a:rPr lang="en-US" altLang="ja-JP" sz="1500" b="0" i="0" u="none" strike="noStrike" baseline="0" dirty="0">
                <a:hlinkClick r:id="rId14"/>
              </a:rPr>
              <a:t>Tax Withholding (W-4)</a:t>
            </a:r>
            <a:endParaRPr lang="en-US" altLang="ja-JP" sz="1500" b="0" i="0" u="none" strike="noStrike" baseline="0" dirty="0"/>
          </a:p>
          <a:p>
            <a:pPr>
              <a:lnSpc>
                <a:spcPct val="110000"/>
              </a:lnSpc>
              <a:spcBef>
                <a:spcPts val="800"/>
              </a:spcBef>
            </a:pPr>
            <a:r>
              <a:rPr lang="en-US" altLang="ja-JP" sz="1500" b="0" i="0" u="none" strike="noStrike" baseline="0" dirty="0"/>
              <a:t>For those on fellowship, withholding does not occur automatically, which can potentially result in owing money when you file taxes next year. You can contact </a:t>
            </a:r>
            <a:r>
              <a:rPr lang="en-US" altLang="ja-JP" sz="1500" b="0" i="0" u="none" strike="noStrike" baseline="0" dirty="0">
                <a:hlinkClick r:id="rId8"/>
              </a:rPr>
              <a:t>payroll-services@uiowa.edu</a:t>
            </a:r>
            <a:r>
              <a:rPr lang="en-US" altLang="ja-JP" sz="1500" b="0" i="0" u="none" strike="noStrike" baseline="0" dirty="0"/>
              <a:t>  to discuss if it is possible to withhold your taxes; otherwise, be prepared to save some of your fellowship stipend for future tax expenses. </a:t>
            </a:r>
          </a:p>
        </p:txBody>
      </p:sp>
      <p:pic>
        <p:nvPicPr>
          <p:cNvPr id="16" name="Picture 15">
            <a:extLst>
              <a:ext uri="{FF2B5EF4-FFF2-40B4-BE49-F238E27FC236}">
                <a16:creationId xmlns:a16="http://schemas.microsoft.com/office/drawing/2014/main" id="{2C3BE9DF-D188-4364-BFF2-829657E2B8C9}"/>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5376071" y="401961"/>
            <a:ext cx="1021713" cy="1021713"/>
          </a:xfrm>
          <a:prstGeom prst="rect">
            <a:avLst/>
          </a:prstGeom>
        </p:spPr>
      </p:pic>
      <p:pic>
        <p:nvPicPr>
          <p:cNvPr id="9" name="Picture 8">
            <a:extLst>
              <a:ext uri="{FF2B5EF4-FFF2-40B4-BE49-F238E27FC236}">
                <a16:creationId xmlns:a16="http://schemas.microsoft.com/office/drawing/2014/main" id="{3B26B7B3-2D28-4D73-AFC9-C5B6531D4067}"/>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7212808" y="315565"/>
            <a:ext cx="869089" cy="869089"/>
          </a:xfrm>
          <a:prstGeom prst="rect">
            <a:avLst/>
          </a:prstGeom>
        </p:spPr>
      </p:pic>
    </p:spTree>
    <p:extLst>
      <p:ext uri="{BB962C8B-B14F-4D97-AF65-F5344CB8AC3E}">
        <p14:creationId xmlns:p14="http://schemas.microsoft.com/office/powerpoint/2010/main" val="954034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8604F0-D496-4BAA-BBA9-8C129631AFE5}"/>
              </a:ext>
              <a:ext uri="{C183D7F6-B498-43B3-948B-1728B52AA6E4}">
                <adec:decorative xmlns:adec="http://schemas.microsoft.com/office/drawing/2017/decorative" val="0"/>
              </a:ext>
            </a:extLst>
          </p:cNvPr>
          <p:cNvSpPr txBox="1"/>
          <p:nvPr/>
        </p:nvSpPr>
        <p:spPr>
          <a:xfrm>
            <a:off x="8717280" y="6514011"/>
            <a:ext cx="441146" cy="369332"/>
          </a:xfrm>
          <a:prstGeom prst="rect">
            <a:avLst/>
          </a:prstGeom>
          <a:noFill/>
        </p:spPr>
        <p:txBody>
          <a:bodyPr wrap="none" rtlCol="0">
            <a:spAutoFit/>
          </a:bodyPr>
          <a:lstStyle/>
          <a:p>
            <a:fld id="{C3B8992E-5978-4734-8F93-6E78351D17D9}" type="slidenum">
              <a:rPr lang="en-US" smtClean="0"/>
              <a:t>48</a:t>
            </a:fld>
            <a:endParaRPr lang="en-US" dirty="0"/>
          </a:p>
        </p:txBody>
      </p:sp>
      <p:sp>
        <p:nvSpPr>
          <p:cNvPr id="2" name="Title 1">
            <a:extLst>
              <a:ext uri="{FF2B5EF4-FFF2-40B4-BE49-F238E27FC236}">
                <a16:creationId xmlns:a16="http://schemas.microsoft.com/office/drawing/2014/main" id="{CF17FE09-0DAE-404F-BDBB-093E8DA6BC05}"/>
              </a:ext>
            </a:extLst>
          </p:cNvPr>
          <p:cNvSpPr>
            <a:spLocks noGrp="1"/>
          </p:cNvSpPr>
          <p:nvPr>
            <p:ph type="title"/>
          </p:nvPr>
        </p:nvSpPr>
        <p:spPr>
          <a:xfrm>
            <a:off x="139337" y="377405"/>
            <a:ext cx="5016137" cy="869089"/>
          </a:xfrm>
        </p:spPr>
        <p:txBody>
          <a:bodyPr>
            <a:normAutofit fontScale="90000"/>
          </a:bodyPr>
          <a:lstStyle/>
          <a:p>
            <a:r>
              <a:rPr lang="en-US" dirty="0"/>
              <a:t>Course Registration Considerations for TAs</a:t>
            </a:r>
          </a:p>
        </p:txBody>
      </p:sp>
      <p:sp>
        <p:nvSpPr>
          <p:cNvPr id="3" name="Content Placeholder 2">
            <a:extLst>
              <a:ext uri="{FF2B5EF4-FFF2-40B4-BE49-F238E27FC236}">
                <a16:creationId xmlns:a16="http://schemas.microsoft.com/office/drawing/2014/main" id="{5FC8C023-CC50-4197-98C1-AC17A768B98D}"/>
              </a:ext>
            </a:extLst>
          </p:cNvPr>
          <p:cNvSpPr>
            <a:spLocks noGrp="1"/>
          </p:cNvSpPr>
          <p:nvPr>
            <p:ph idx="1"/>
          </p:nvPr>
        </p:nvSpPr>
        <p:spPr>
          <a:xfrm>
            <a:off x="217714" y="1515291"/>
            <a:ext cx="8647612" cy="4615545"/>
          </a:xfrm>
        </p:spPr>
        <p:txBody>
          <a:bodyPr>
            <a:normAutofit/>
          </a:bodyPr>
          <a:lstStyle/>
          <a:p>
            <a:r>
              <a:rPr lang="en-US" sz="1800" b="1" dirty="0"/>
              <a:t>Changes in Registration: </a:t>
            </a:r>
            <a:r>
              <a:rPr lang="en-US" sz="1800" dirty="0"/>
              <a:t>If you go above or below full-time registration (9 s.h.) for the first 10 days of the semester, your tuition scholarship amount will be automatically updated.</a:t>
            </a:r>
          </a:p>
          <a:p>
            <a:pPr lvl="1"/>
            <a:r>
              <a:rPr lang="en-US" sz="1500" dirty="0"/>
              <a:t>However, if you drop below full time (9 s.h.) after this 10 day period, you will </a:t>
            </a:r>
            <a:r>
              <a:rPr lang="en-US" sz="1500" b="1" dirty="0"/>
              <a:t>owe</a:t>
            </a:r>
            <a:r>
              <a:rPr lang="en-US" sz="1500" dirty="0"/>
              <a:t> money back on your U-Bill. They initially awarded you the cost of a full tuition scholarship, and now you are only using part of it. Therefore, they need the “unused” tuition money back. </a:t>
            </a:r>
          </a:p>
          <a:p>
            <a:pPr lvl="1"/>
            <a:r>
              <a:rPr lang="en-US" sz="1500" dirty="0"/>
              <a:t>We strongly recommend that every student in their first semester be enrolled for 9 + s.h.</a:t>
            </a:r>
          </a:p>
          <a:p>
            <a:r>
              <a:rPr lang="en-US" sz="1800" b="1" dirty="0"/>
              <a:t>Audit</a:t>
            </a:r>
            <a:r>
              <a:rPr lang="en-US" sz="1800" dirty="0"/>
              <a:t>: It is complicated for TAs to Audit a class (enroll in a course for 0 s.h.), as there can be major financial ramifications. Audited classes do not count toward your degree anyway. We do not recommend it except in special circumstances. </a:t>
            </a:r>
          </a:p>
          <a:p>
            <a:pPr lvl="1"/>
            <a:r>
              <a:rPr lang="en-US" sz="1500" dirty="0"/>
              <a:t>Example: If you are enrolled for 6 s.h. of graded coursework and then audit a 3 s.h. class (9 s.h. total), the tuition scholarship will only cover the 6 s.h. of graded coursework. The remaining cost of the 3 s.h. of audited coursework will be 100% your financial responsibility.</a:t>
            </a:r>
          </a:p>
          <a:p>
            <a:pPr lvl="1"/>
            <a:r>
              <a:rPr lang="en-US" sz="1500" dirty="0"/>
              <a:t>Example: If you are enrolled for 9 s.h. of graded coursework and then audit a 3 s.h. class (12 s.h. total), the tuition scholarship will cover all tuition, no extra cost to you. This is because the cost of tuition for 9-15 s.h. is the same price. </a:t>
            </a:r>
          </a:p>
        </p:txBody>
      </p:sp>
      <p:pic>
        <p:nvPicPr>
          <p:cNvPr id="6" name="Picture 5">
            <a:extLst>
              <a:ext uri="{FF2B5EF4-FFF2-40B4-BE49-F238E27FC236}">
                <a16:creationId xmlns:a16="http://schemas.microsoft.com/office/drawing/2014/main" id="{ADD64373-F730-4C62-BCDE-56CC36748A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19314" y="235574"/>
            <a:ext cx="1152750" cy="1152750"/>
          </a:xfrm>
          <a:prstGeom prst="rect">
            <a:avLst/>
          </a:prstGeom>
        </p:spPr>
      </p:pic>
    </p:spTree>
    <p:extLst>
      <p:ext uri="{BB962C8B-B14F-4D97-AF65-F5344CB8AC3E}">
        <p14:creationId xmlns:p14="http://schemas.microsoft.com/office/powerpoint/2010/main" val="164491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71340-AD48-483B-96BE-3AF7C8D88A39}"/>
              </a:ext>
              <a:ext uri="{C183D7F6-B498-43B3-948B-1728B52AA6E4}">
                <adec:decorative xmlns:adec="http://schemas.microsoft.com/office/drawing/2017/decorative" val="0"/>
              </a:ext>
            </a:extLst>
          </p:cNvPr>
          <p:cNvSpPr txBox="1"/>
          <p:nvPr/>
        </p:nvSpPr>
        <p:spPr>
          <a:xfrm>
            <a:off x="8699862" y="6484738"/>
            <a:ext cx="441146" cy="369332"/>
          </a:xfrm>
          <a:prstGeom prst="rect">
            <a:avLst/>
          </a:prstGeom>
          <a:noFill/>
        </p:spPr>
        <p:txBody>
          <a:bodyPr wrap="none" rtlCol="0">
            <a:spAutoFit/>
          </a:bodyPr>
          <a:lstStyle/>
          <a:p>
            <a:fld id="{7CB35CE4-A125-4957-84C0-F0DB93D9AD22}" type="slidenum">
              <a:rPr lang="en-US" smtClean="0"/>
              <a:t>49</a:t>
            </a:fld>
            <a:endParaRPr lang="en-US" dirty="0"/>
          </a:p>
        </p:txBody>
      </p:sp>
      <p:sp>
        <p:nvSpPr>
          <p:cNvPr id="5" name="Title 4">
            <a:extLst>
              <a:ext uri="{FF2B5EF4-FFF2-40B4-BE49-F238E27FC236}">
                <a16:creationId xmlns:a16="http://schemas.microsoft.com/office/drawing/2014/main" id="{8E97077F-3832-C24E-8893-A9C8F891264E}"/>
              </a:ext>
            </a:extLst>
          </p:cNvPr>
          <p:cNvSpPr>
            <a:spLocks noGrp="1"/>
          </p:cNvSpPr>
          <p:nvPr>
            <p:ph type="title"/>
          </p:nvPr>
        </p:nvSpPr>
        <p:spPr/>
        <p:txBody>
          <a:bodyPr>
            <a:normAutofit/>
          </a:bodyPr>
          <a:lstStyle/>
          <a:p>
            <a:r>
              <a:rPr lang="en-US" dirty="0"/>
              <a:t>Departmental TA Orientations</a:t>
            </a:r>
          </a:p>
        </p:txBody>
      </p:sp>
      <p:sp>
        <p:nvSpPr>
          <p:cNvPr id="6" name="Content Placeholder 5">
            <a:extLst>
              <a:ext uri="{FF2B5EF4-FFF2-40B4-BE49-F238E27FC236}">
                <a16:creationId xmlns:a16="http://schemas.microsoft.com/office/drawing/2014/main" id="{63532E2F-B01B-469B-9A40-F7DE75647133}"/>
              </a:ext>
            </a:extLst>
          </p:cNvPr>
          <p:cNvSpPr>
            <a:spLocks noGrp="1"/>
          </p:cNvSpPr>
          <p:nvPr>
            <p:ph idx="1"/>
          </p:nvPr>
        </p:nvSpPr>
        <p:spPr>
          <a:xfrm>
            <a:off x="554509" y="1409753"/>
            <a:ext cx="7886700" cy="1183588"/>
          </a:xfrm>
          <a:ln w="19050">
            <a:noFill/>
            <a:prstDash val="sysDot"/>
          </a:ln>
        </p:spPr>
        <p:txBody>
          <a:bodyPr>
            <a:normAutofit fontScale="25000" lnSpcReduction="20000"/>
          </a:bodyPr>
          <a:lstStyle/>
          <a:p>
            <a:pPr>
              <a:lnSpc>
                <a:spcPct val="110000"/>
              </a:lnSpc>
              <a:spcBef>
                <a:spcPts val="0"/>
              </a:spcBef>
            </a:pPr>
            <a:r>
              <a:rPr lang="en-US" altLang="ja-JP" sz="6800" b="0" i="0" u="none" strike="noStrike" baseline="0" dirty="0"/>
              <a:t>Your TA Supervisors will be in </a:t>
            </a:r>
            <a:r>
              <a:rPr lang="en-US" altLang="ja-JP" sz="6800" i="0" u="none" strike="noStrike" baseline="0" dirty="0"/>
              <a:t>touch</a:t>
            </a:r>
            <a:r>
              <a:rPr lang="en-US" altLang="ja-JP" sz="6800" b="0" i="0" u="none" strike="noStrike" baseline="0" dirty="0"/>
              <a:t> later this summer with more specific information about your departmental orientations taking place Thurs. Aug. </a:t>
            </a:r>
            <a:r>
              <a:rPr lang="en-US" altLang="ja-JP" sz="6800" dirty="0"/>
              <a:t>18</a:t>
            </a:r>
            <a:r>
              <a:rPr lang="en-US" altLang="ja-JP" sz="6800" b="0" i="0" u="none" strike="noStrike" baseline="0" dirty="0"/>
              <a:t> and Fri. Aug. </a:t>
            </a:r>
            <a:r>
              <a:rPr lang="en-US" altLang="ja-JP" sz="6800" dirty="0"/>
              <a:t>19</a:t>
            </a:r>
            <a:endParaRPr lang="en-US" altLang="ja-JP" sz="6800" b="0" i="0" u="none" strike="noStrike" baseline="0" dirty="0"/>
          </a:p>
          <a:p>
            <a:pPr>
              <a:lnSpc>
                <a:spcPct val="110000"/>
              </a:lnSpc>
              <a:spcBef>
                <a:spcPts val="0"/>
              </a:spcBef>
            </a:pPr>
            <a:r>
              <a:rPr lang="en-US" altLang="ja-JP" sz="6800" b="0" i="0" u="none" strike="noStrike" baseline="0" dirty="0"/>
              <a:t>Some examples of content that will be discussed (either at pre-semester orientation or later in the semester) include: </a:t>
            </a:r>
            <a:endParaRPr lang="en-US" dirty="0"/>
          </a:p>
        </p:txBody>
      </p:sp>
      <p:sp>
        <p:nvSpPr>
          <p:cNvPr id="11" name="Content Placeholder 5">
            <a:extLst>
              <a:ext uri="{FF2B5EF4-FFF2-40B4-BE49-F238E27FC236}">
                <a16:creationId xmlns:a16="http://schemas.microsoft.com/office/drawing/2014/main" id="{1B3D2920-780A-444F-9FD6-7D7A789ED5A0}"/>
              </a:ext>
            </a:extLst>
          </p:cNvPr>
          <p:cNvSpPr txBox="1">
            <a:spLocks/>
          </p:cNvSpPr>
          <p:nvPr/>
        </p:nvSpPr>
        <p:spPr>
          <a:xfrm>
            <a:off x="398352" y="2720338"/>
            <a:ext cx="4725909" cy="3261362"/>
          </a:xfrm>
          <a:prstGeom prst="rect">
            <a:avLst/>
          </a:prstGeom>
          <a:ln w="19050">
            <a:solidFill>
              <a:schemeClr val="bg1">
                <a:lumMod val="50000"/>
              </a:schemeClr>
            </a:solidFill>
            <a:prstDash val="sysDot"/>
          </a:ln>
        </p:spPr>
        <p:txBody>
          <a:bodyPr vert="horz" lIns="91440" tIns="45720" rIns="91440" bIns="45720" rtlCol="0">
            <a:noAutofit/>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90000"/>
              </a:lnSpc>
              <a:spcBef>
                <a:spcPts val="0"/>
              </a:spcBef>
            </a:pPr>
            <a:r>
              <a:rPr lang="en-US" altLang="ja-JP" sz="1800" dirty="0">
                <a:latin typeface="+mn-lt"/>
                <a:hlinkClick r:id="rId3"/>
              </a:rPr>
              <a:t>CLAS Teaching Policies, Procedures, and Best Practices </a:t>
            </a:r>
            <a:r>
              <a:rPr lang="en-US" altLang="ja-JP" sz="1800" dirty="0">
                <a:latin typeface="+mn-lt"/>
              </a:rPr>
              <a:t>(including):</a:t>
            </a:r>
          </a:p>
          <a:p>
            <a:pPr lvl="1">
              <a:lnSpc>
                <a:spcPct val="90000"/>
              </a:lnSpc>
              <a:spcBef>
                <a:spcPts val="0"/>
              </a:spcBef>
            </a:pPr>
            <a:r>
              <a:rPr lang="en-US" altLang="ja-JP" sz="1600" dirty="0">
                <a:latin typeface="+mn-lt"/>
                <a:hlinkClick r:id="rId4"/>
              </a:rPr>
              <a:t>Academic Misconduct </a:t>
            </a:r>
            <a:endParaRPr lang="en-US" altLang="ja-JP" sz="1600" dirty="0">
              <a:latin typeface="+mn-lt"/>
              <a:hlinkClick r:id="rId5"/>
            </a:endParaRPr>
          </a:p>
          <a:p>
            <a:pPr lvl="1">
              <a:lnSpc>
                <a:spcPct val="90000"/>
              </a:lnSpc>
              <a:spcBef>
                <a:spcPts val="0"/>
              </a:spcBef>
            </a:pPr>
            <a:r>
              <a:rPr lang="en-US" altLang="ja-JP" sz="1600" dirty="0">
                <a:latin typeface="+mn-lt"/>
                <a:hlinkClick r:id="rId5"/>
              </a:rPr>
              <a:t>Accommodating Student Disabilities </a:t>
            </a:r>
            <a:endParaRPr lang="en-US" altLang="ja-JP" sz="1600" dirty="0">
              <a:latin typeface="+mn-lt"/>
              <a:hlinkClick r:id="rId6"/>
            </a:endParaRPr>
          </a:p>
          <a:p>
            <a:pPr lvl="1">
              <a:lnSpc>
                <a:spcPct val="90000"/>
              </a:lnSpc>
              <a:spcBef>
                <a:spcPts val="0"/>
              </a:spcBef>
            </a:pPr>
            <a:r>
              <a:rPr lang="en-US" altLang="ja-JP" sz="1600" dirty="0">
                <a:latin typeface="+mn-lt"/>
                <a:hlinkClick r:id="rId6"/>
              </a:rPr>
              <a:t>Class Lists and Deadlines </a:t>
            </a:r>
            <a:endParaRPr lang="en-US" altLang="ja-JP" sz="1600" dirty="0">
              <a:latin typeface="+mn-lt"/>
            </a:endParaRPr>
          </a:p>
          <a:p>
            <a:pPr lvl="1">
              <a:lnSpc>
                <a:spcPct val="90000"/>
              </a:lnSpc>
              <a:spcBef>
                <a:spcPts val="0"/>
              </a:spcBef>
            </a:pPr>
            <a:r>
              <a:rPr lang="en-US" altLang="ja-JP" sz="1600" dirty="0">
                <a:latin typeface="+mn-lt"/>
                <a:hlinkClick r:id="rId7"/>
              </a:rPr>
              <a:t>Course Evaluations (ACE Forms) </a:t>
            </a:r>
            <a:endParaRPr lang="en-US" altLang="ja-JP" sz="1600" dirty="0">
              <a:latin typeface="+mn-lt"/>
            </a:endParaRPr>
          </a:p>
          <a:p>
            <a:pPr lvl="1">
              <a:lnSpc>
                <a:spcPct val="90000"/>
              </a:lnSpc>
              <a:spcBef>
                <a:spcPts val="0"/>
              </a:spcBef>
            </a:pPr>
            <a:r>
              <a:rPr lang="en-US" altLang="ja-JP" sz="1600" dirty="0">
                <a:latin typeface="+mn-lt"/>
                <a:hlinkClick r:id="rId8"/>
              </a:rPr>
              <a:t>Course Syllabi</a:t>
            </a:r>
            <a:endParaRPr lang="en-US" altLang="ja-JP" sz="1600" dirty="0">
              <a:latin typeface="+mn-lt"/>
            </a:endParaRPr>
          </a:p>
          <a:p>
            <a:pPr lvl="1">
              <a:lnSpc>
                <a:spcPct val="90000"/>
              </a:lnSpc>
              <a:spcBef>
                <a:spcPts val="0"/>
              </a:spcBef>
            </a:pPr>
            <a:r>
              <a:rPr lang="en-US" altLang="ja-JP" sz="1600" dirty="0">
                <a:latin typeface="+mn-lt"/>
                <a:hlinkClick r:id="rId9"/>
              </a:rPr>
              <a:t>Examination Policies</a:t>
            </a:r>
            <a:endParaRPr lang="en-US" altLang="ja-JP" sz="1600" dirty="0">
              <a:latin typeface="+mn-lt"/>
            </a:endParaRPr>
          </a:p>
          <a:p>
            <a:pPr lvl="1">
              <a:lnSpc>
                <a:spcPct val="90000"/>
              </a:lnSpc>
              <a:spcBef>
                <a:spcPts val="0"/>
              </a:spcBef>
            </a:pPr>
            <a:r>
              <a:rPr lang="en-US" altLang="ja-JP" sz="1600" dirty="0">
                <a:latin typeface="+mn-lt"/>
                <a:hlinkClick r:id="rId10"/>
              </a:rPr>
              <a:t>Time Committed to Instruction </a:t>
            </a:r>
            <a:endParaRPr lang="en-US" altLang="ja-JP" sz="1600" dirty="0">
              <a:latin typeface="+mn-lt"/>
            </a:endParaRPr>
          </a:p>
          <a:p>
            <a:pPr lvl="1">
              <a:lnSpc>
                <a:spcPct val="90000"/>
              </a:lnSpc>
              <a:spcBef>
                <a:spcPts val="0"/>
              </a:spcBef>
            </a:pPr>
            <a:r>
              <a:rPr lang="en-US" sz="1600" b="0" i="0" dirty="0">
                <a:solidFill>
                  <a:srgbClr val="313131"/>
                </a:solidFill>
                <a:effectLst/>
                <a:latin typeface="+mn-lt"/>
                <a:hlinkClick r:id="rId11"/>
              </a:rPr>
              <a:t>Timely and effective grading of student work </a:t>
            </a:r>
            <a:endParaRPr lang="en-US" altLang="ja-JP" sz="1600" dirty="0">
              <a:latin typeface="+mn-lt"/>
            </a:endParaRPr>
          </a:p>
          <a:p>
            <a:pPr lvl="1">
              <a:lnSpc>
                <a:spcPct val="90000"/>
              </a:lnSpc>
              <a:spcBef>
                <a:spcPts val="0"/>
              </a:spcBef>
            </a:pPr>
            <a:r>
              <a:rPr lang="en-US" altLang="ja-JP" sz="1600" dirty="0">
                <a:latin typeface="+mn-lt"/>
                <a:hlinkClick r:id="rId12"/>
              </a:rPr>
              <a:t>Student Absences</a:t>
            </a:r>
            <a:endParaRPr lang="en-US" altLang="ja-JP" sz="1600" dirty="0">
              <a:latin typeface="+mn-lt"/>
            </a:endParaRPr>
          </a:p>
          <a:p>
            <a:pPr lvl="1">
              <a:lnSpc>
                <a:spcPct val="90000"/>
              </a:lnSpc>
              <a:spcBef>
                <a:spcPts val="0"/>
              </a:spcBef>
            </a:pPr>
            <a:r>
              <a:rPr lang="en-US" altLang="ja-JP" sz="1600" dirty="0">
                <a:latin typeface="+mn-lt"/>
                <a:hlinkClick r:id="rId13"/>
              </a:rPr>
              <a:t>Student Workload Guidelines</a:t>
            </a:r>
            <a:endParaRPr lang="en-US" altLang="ja-JP" sz="1600" dirty="0">
              <a:latin typeface="+mn-lt"/>
            </a:endParaRPr>
          </a:p>
          <a:p>
            <a:pPr lvl="1">
              <a:lnSpc>
                <a:spcPct val="90000"/>
              </a:lnSpc>
              <a:spcBef>
                <a:spcPts val="0"/>
              </a:spcBef>
            </a:pPr>
            <a:r>
              <a:rPr lang="en-US" altLang="ja-JP" sz="1600" dirty="0">
                <a:latin typeface="+mn-lt"/>
                <a:hlinkClick r:id="rId14"/>
              </a:rPr>
              <a:t>Textbooks and Materials </a:t>
            </a:r>
            <a:endParaRPr lang="en-US" altLang="ja-JP" sz="1600" dirty="0">
              <a:latin typeface="+mn-lt"/>
            </a:endParaRPr>
          </a:p>
        </p:txBody>
      </p:sp>
      <p:sp>
        <p:nvSpPr>
          <p:cNvPr id="14" name="Content Placeholder 5">
            <a:extLst>
              <a:ext uri="{FF2B5EF4-FFF2-40B4-BE49-F238E27FC236}">
                <a16:creationId xmlns:a16="http://schemas.microsoft.com/office/drawing/2014/main" id="{97422115-A272-4D14-BFE1-E9BA7210C0BD}"/>
              </a:ext>
            </a:extLst>
          </p:cNvPr>
          <p:cNvSpPr txBox="1">
            <a:spLocks/>
          </p:cNvSpPr>
          <p:nvPr/>
        </p:nvSpPr>
        <p:spPr>
          <a:xfrm>
            <a:off x="5278170" y="2735535"/>
            <a:ext cx="3567065" cy="1529126"/>
          </a:xfrm>
          <a:prstGeom prst="rect">
            <a:avLst/>
          </a:prstGeom>
          <a:ln w="19050">
            <a:solidFill>
              <a:schemeClr val="bg1">
                <a:lumMod val="50000"/>
              </a:schemeClr>
            </a:solidFill>
            <a:prstDash val="sysDot"/>
          </a:ln>
        </p:spPr>
        <p:txBody>
          <a:bodyPr vert="horz" lIns="91440" tIns="45720" rIns="91440" bIns="45720" rtlCol="0">
            <a:normAutofit/>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90000"/>
              </a:lnSpc>
              <a:spcBef>
                <a:spcPts val="0"/>
              </a:spcBef>
            </a:pPr>
            <a:r>
              <a:rPr lang="en-US" sz="1650" b="0" i="0" dirty="0">
                <a:solidFill>
                  <a:srgbClr val="313131"/>
                </a:solidFill>
                <a:effectLst/>
                <a:latin typeface="+mn-lt"/>
                <a:hlinkClick r:id="rId15"/>
              </a:rPr>
              <a:t>Creating a coherent lesson plan for each class period</a:t>
            </a:r>
            <a:endParaRPr lang="en-US" sz="1650" b="0" i="0" dirty="0">
              <a:solidFill>
                <a:srgbClr val="313131"/>
              </a:solidFill>
              <a:effectLst/>
              <a:latin typeface="+mn-lt"/>
            </a:endParaRPr>
          </a:p>
          <a:p>
            <a:pPr>
              <a:lnSpc>
                <a:spcPct val="90000"/>
              </a:lnSpc>
              <a:spcBef>
                <a:spcPts val="0"/>
              </a:spcBef>
            </a:pPr>
            <a:r>
              <a:rPr lang="en-US" sz="1650" b="0" i="0" dirty="0">
                <a:solidFill>
                  <a:srgbClr val="313131"/>
                </a:solidFill>
                <a:effectLst/>
                <a:latin typeface="+mn-lt"/>
                <a:hlinkClick r:id="rId16"/>
              </a:rPr>
              <a:t>Cultivating a welcoming and professional classroom atmosphere </a:t>
            </a:r>
            <a:endParaRPr lang="en-US" sz="1650" b="0" i="0" dirty="0">
              <a:solidFill>
                <a:srgbClr val="313131"/>
              </a:solidFill>
              <a:effectLst/>
              <a:latin typeface="+mn-lt"/>
            </a:endParaRPr>
          </a:p>
          <a:p>
            <a:pPr>
              <a:lnSpc>
                <a:spcPct val="90000"/>
              </a:lnSpc>
              <a:spcBef>
                <a:spcPts val="0"/>
              </a:spcBef>
            </a:pPr>
            <a:r>
              <a:rPr lang="en-US" sz="1650" dirty="0">
                <a:solidFill>
                  <a:srgbClr val="313131"/>
                </a:solidFill>
                <a:latin typeface="+mn-lt"/>
                <a:hlinkClick r:id="rId17"/>
              </a:rPr>
              <a:t>Using the ICON/Canvas Site </a:t>
            </a:r>
            <a:endParaRPr lang="en-US" sz="1650" dirty="0">
              <a:latin typeface="+mn-lt"/>
            </a:endParaRPr>
          </a:p>
        </p:txBody>
      </p:sp>
      <p:pic>
        <p:nvPicPr>
          <p:cNvPr id="4" name="Picture 3">
            <a:extLst>
              <a:ext uri="{FF2B5EF4-FFF2-40B4-BE49-F238E27FC236}">
                <a16:creationId xmlns:a16="http://schemas.microsoft.com/office/drawing/2014/main" id="{6476EE03-500D-4012-AD67-5301ACDB6D54}"/>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5871513" y="4429577"/>
            <a:ext cx="1613083" cy="1613083"/>
          </a:xfrm>
          <a:prstGeom prst="rect">
            <a:avLst/>
          </a:prstGeom>
        </p:spPr>
      </p:pic>
    </p:spTree>
    <p:extLst>
      <p:ext uri="{BB962C8B-B14F-4D97-AF65-F5344CB8AC3E}">
        <p14:creationId xmlns:p14="http://schemas.microsoft.com/office/powerpoint/2010/main" val="131495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EEC5C7-1886-46ED-A5E6-7AE8AE604E8C}"/>
              </a:ext>
              <a:ext uri="{C183D7F6-B498-43B3-948B-1728B52AA6E4}">
                <adec:decorative xmlns:adec="http://schemas.microsoft.com/office/drawing/2017/decorative" val="0"/>
              </a:ext>
            </a:extLst>
          </p:cNvPr>
          <p:cNvSpPr txBox="1"/>
          <p:nvPr/>
        </p:nvSpPr>
        <p:spPr>
          <a:xfrm>
            <a:off x="8828052" y="6479960"/>
            <a:ext cx="312906" cy="369332"/>
          </a:xfrm>
          <a:prstGeom prst="rect">
            <a:avLst/>
          </a:prstGeom>
          <a:noFill/>
        </p:spPr>
        <p:txBody>
          <a:bodyPr wrap="none" rtlCol="0">
            <a:spAutoFit/>
          </a:bodyPr>
          <a:lstStyle/>
          <a:p>
            <a:fld id="{FB72DD91-489E-41F9-BFD6-D26C7F1A1BE7}" type="slidenum">
              <a:rPr lang="en-US" smtClean="0"/>
              <a:t>5</a:t>
            </a:fld>
            <a:endParaRPr lang="en-US" dirty="0"/>
          </a:p>
        </p:txBody>
      </p:sp>
      <p:sp>
        <p:nvSpPr>
          <p:cNvPr id="2" name="Title 1">
            <a:extLst>
              <a:ext uri="{FF2B5EF4-FFF2-40B4-BE49-F238E27FC236}">
                <a16:creationId xmlns:a16="http://schemas.microsoft.com/office/drawing/2014/main" id="{C93398F8-2471-4DD8-B824-416C0E62E395}"/>
              </a:ext>
            </a:extLst>
          </p:cNvPr>
          <p:cNvSpPr>
            <a:spLocks noGrp="1"/>
          </p:cNvSpPr>
          <p:nvPr>
            <p:ph type="title"/>
          </p:nvPr>
        </p:nvSpPr>
        <p:spPr/>
        <p:txBody>
          <a:bodyPr/>
          <a:lstStyle/>
          <a:p>
            <a:r>
              <a:rPr lang="en-US" dirty="0"/>
              <a:t>Table of Contents </a:t>
            </a:r>
            <a:r>
              <a:rPr lang="en-US" sz="2000" dirty="0"/>
              <a:t>(continued)</a:t>
            </a:r>
          </a:p>
        </p:txBody>
      </p:sp>
      <p:sp>
        <p:nvSpPr>
          <p:cNvPr id="10" name="Content Placeholder 2">
            <a:extLst>
              <a:ext uri="{FF2B5EF4-FFF2-40B4-BE49-F238E27FC236}">
                <a16:creationId xmlns:a16="http://schemas.microsoft.com/office/drawing/2014/main" id="{0E7DB84D-F548-4290-9367-0A32DD6BB18D}"/>
              </a:ext>
            </a:extLst>
          </p:cNvPr>
          <p:cNvSpPr txBox="1">
            <a:spLocks/>
          </p:cNvSpPr>
          <p:nvPr/>
        </p:nvSpPr>
        <p:spPr>
          <a:xfrm>
            <a:off x="252550" y="1447997"/>
            <a:ext cx="4396196" cy="491573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US" b="1" dirty="0">
                <a:hlinkClick r:id="rId3" action="ppaction://hlinksldjump"/>
              </a:rPr>
              <a:t>Finances</a:t>
            </a:r>
            <a:endParaRPr lang="en-US" b="1" dirty="0">
              <a:highlight>
                <a:srgbClr val="FF00FF"/>
              </a:highlight>
            </a:endParaRPr>
          </a:p>
          <a:p>
            <a:pPr lvl="1"/>
            <a:r>
              <a:rPr lang="en-US" sz="1500" dirty="0">
                <a:hlinkClick r:id="rId4" action="ppaction://hlinksldjump"/>
              </a:rPr>
              <a:t>International Student Anticipated Expenses</a:t>
            </a:r>
            <a:endParaRPr lang="en-US" sz="1500" dirty="0"/>
          </a:p>
          <a:p>
            <a:pPr lvl="1"/>
            <a:r>
              <a:rPr lang="en-US" sz="1500" dirty="0">
                <a:hlinkClick r:id="rId5" action="ppaction://hlinksldjump"/>
              </a:rPr>
              <a:t>Domestic Students Anticipated Expenses</a:t>
            </a:r>
            <a:endParaRPr lang="en-US" sz="1500" dirty="0"/>
          </a:p>
          <a:p>
            <a:pPr lvl="1"/>
            <a:r>
              <a:rPr lang="en-US" sz="1500" dirty="0">
                <a:hlinkClick r:id="rId6" action="ppaction://hlinksldjump"/>
              </a:rPr>
              <a:t>How to Read Your U-Bill</a:t>
            </a:r>
            <a:endParaRPr lang="en-US" sz="1500" dirty="0"/>
          </a:p>
          <a:p>
            <a:pPr>
              <a:buFont typeface="Arial" panose="020B0604020202020204" pitchFamily="34" charset="0"/>
              <a:buChar char="•"/>
            </a:pPr>
            <a:r>
              <a:rPr lang="en-US" b="1" dirty="0">
                <a:hlinkClick r:id="rId7" action="ppaction://hlinksldjump"/>
              </a:rPr>
              <a:t>Facilities/ Phillips Hall Information/ Center Lang. &amp; Culture Learning</a:t>
            </a:r>
            <a:endParaRPr lang="en-US" b="1" dirty="0">
              <a:highlight>
                <a:srgbClr val="FF00FF"/>
              </a:highlight>
            </a:endParaRPr>
          </a:p>
          <a:p>
            <a:pPr lvl="1"/>
            <a:r>
              <a:rPr lang="en-US" sz="1500" dirty="0">
                <a:hlinkClick r:id="rId8" action="ppaction://hlinksldjump"/>
              </a:rPr>
              <a:t>DWLLC Staff – Who Does What</a:t>
            </a:r>
            <a:endParaRPr lang="en-US" sz="1500" dirty="0"/>
          </a:p>
          <a:p>
            <a:pPr lvl="1"/>
            <a:r>
              <a:rPr lang="en-US" sz="1500" dirty="0">
                <a:hlinkClick r:id="rId9" action="ppaction://hlinksldjump"/>
              </a:rPr>
              <a:t>PH Info- Keys, Hours, ID Card</a:t>
            </a:r>
            <a:endParaRPr lang="en-US" sz="1500" dirty="0"/>
          </a:p>
          <a:p>
            <a:pPr lvl="1"/>
            <a:r>
              <a:rPr lang="en-US" sz="1500" dirty="0">
                <a:hlinkClick r:id="rId10" action="ppaction://hlinksldjump"/>
              </a:rPr>
              <a:t>Main Office- Copy/Scan/Print, Mail &amp; Packages</a:t>
            </a:r>
            <a:endParaRPr lang="en-US" sz="1500" dirty="0"/>
          </a:p>
          <a:p>
            <a:pPr lvl="1"/>
            <a:r>
              <a:rPr lang="en-US" sz="1500" dirty="0">
                <a:hlinkClick r:id="rId11" action="ppaction://hlinksldjump"/>
              </a:rPr>
              <a:t>Main Office- Room Reservations, Office Supplies, Facilities </a:t>
            </a:r>
            <a:endParaRPr lang="en-US" sz="1500" dirty="0"/>
          </a:p>
          <a:p>
            <a:pPr lvl="1"/>
            <a:r>
              <a:rPr lang="en-US" sz="1500" dirty="0">
                <a:hlinkClick r:id="rId12" action="ppaction://hlinksldjump"/>
              </a:rPr>
              <a:t>Technology Support</a:t>
            </a:r>
            <a:endParaRPr lang="en-US" sz="1500" dirty="0"/>
          </a:p>
          <a:p>
            <a:pPr lvl="1"/>
            <a:r>
              <a:rPr lang="en-US" sz="1500" dirty="0">
                <a:hlinkClick r:id="rId13" action="ppaction://hlinksldjump"/>
              </a:rPr>
              <a:t>Center for Language and Culture Learning (CLCL)</a:t>
            </a:r>
            <a:endParaRPr lang="en-US" sz="2400" b="1" dirty="0">
              <a:hlinkClick r:id="rId14" action="ppaction://hlinksldjump"/>
            </a:endParaRPr>
          </a:p>
          <a:p>
            <a:pPr>
              <a:buFont typeface="Arial" panose="020B0604020202020204" pitchFamily="34" charset="0"/>
              <a:buChar char="•"/>
            </a:pPr>
            <a:r>
              <a:rPr lang="en-US" b="1" dirty="0">
                <a:hlinkClick r:id="rId14" action="ppaction://hlinksldjump"/>
              </a:rPr>
              <a:t>UI and IC Community Resources</a:t>
            </a:r>
            <a:endParaRPr lang="en-US" b="1" dirty="0">
              <a:hlinkClick r:id="rId15" action="ppaction://hlinksldjump"/>
            </a:endParaRPr>
          </a:p>
          <a:p>
            <a:pPr lvl="1"/>
            <a:r>
              <a:rPr lang="en-US" sz="1500" dirty="0">
                <a:hlinkClick r:id="rId16" action="ppaction://hlinksldjump"/>
              </a:rPr>
              <a:t>Your New City</a:t>
            </a:r>
            <a:endParaRPr lang="en-US" sz="1500" dirty="0"/>
          </a:p>
          <a:p>
            <a:pPr lvl="1"/>
            <a:r>
              <a:rPr lang="en-US" sz="1500" dirty="0">
                <a:hlinkClick r:id="rId17" action="ppaction://hlinksldjump"/>
              </a:rPr>
              <a:t>Parking and Transportation</a:t>
            </a:r>
            <a:endParaRPr lang="en-US" sz="1500" dirty="0"/>
          </a:p>
          <a:p>
            <a:pPr lvl="1"/>
            <a:r>
              <a:rPr lang="en-US" sz="1500" dirty="0">
                <a:hlinkClick r:id="rId18" action="ppaction://hlinksldjump"/>
              </a:rPr>
              <a:t>Get Involved! </a:t>
            </a:r>
            <a:endParaRPr lang="en-US" sz="1500" dirty="0"/>
          </a:p>
          <a:p>
            <a:pPr lvl="1"/>
            <a:r>
              <a:rPr lang="en-US" sz="1500" dirty="0">
                <a:hlinkClick r:id="rId19" action="ppaction://hlinksldjump"/>
              </a:rPr>
              <a:t>Mental Health and Crisis Support</a:t>
            </a:r>
            <a:endParaRPr lang="en-US" sz="1500" dirty="0">
              <a:hlinkClick r:id="rId15" action="ppaction://hlinksldjump"/>
            </a:endParaRPr>
          </a:p>
          <a:p>
            <a:pPr lvl="1"/>
            <a:r>
              <a:rPr lang="en-US" sz="1500" dirty="0">
                <a:hlinkClick r:id="rId20" action="ppaction://hlinksldjump"/>
              </a:rPr>
              <a:t>UI Public Safety</a:t>
            </a:r>
            <a:endParaRPr lang="en-US" sz="1500" dirty="0">
              <a:hlinkClick r:id="rId21" action="ppaction://hlinksldjump"/>
            </a:endParaRPr>
          </a:p>
        </p:txBody>
      </p:sp>
      <p:sp>
        <p:nvSpPr>
          <p:cNvPr id="9" name="Content Placeholder 2">
            <a:extLst>
              <a:ext uri="{FF2B5EF4-FFF2-40B4-BE49-F238E27FC236}">
                <a16:creationId xmlns:a16="http://schemas.microsoft.com/office/drawing/2014/main" id="{9F98CF11-60F9-487E-B83E-FD91D24F94E1}"/>
              </a:ext>
            </a:extLst>
          </p:cNvPr>
          <p:cNvSpPr txBox="1">
            <a:spLocks/>
          </p:cNvSpPr>
          <p:nvPr/>
        </p:nvSpPr>
        <p:spPr>
          <a:xfrm>
            <a:off x="4724400" y="1409462"/>
            <a:ext cx="4271554" cy="5070498"/>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100000"/>
              </a:lnSpc>
              <a:spcBef>
                <a:spcPts val="750"/>
              </a:spcBef>
              <a:buSzPct val="95000"/>
              <a:buFontTx/>
              <a:buBlip>
                <a:blip r:embed="rId2"/>
              </a:buBlip>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2"/>
              </a:buClr>
              <a:buSzPct val="10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US" sz="2200" b="1" dirty="0">
                <a:hlinkClick r:id="rId21" action="ppaction://hlinksldjump"/>
              </a:rPr>
              <a:t>Teaching Assistants in DWLLC</a:t>
            </a:r>
            <a:endParaRPr lang="en-US" sz="2200" b="1" dirty="0">
              <a:highlight>
                <a:srgbClr val="FF00FF"/>
              </a:highlight>
            </a:endParaRPr>
          </a:p>
          <a:p>
            <a:pPr lvl="1"/>
            <a:r>
              <a:rPr lang="en-US" sz="1600" dirty="0">
                <a:hlinkClick r:id="rId15" action="ppaction://hlinksldjump"/>
              </a:rPr>
              <a:t>UI Self Service &amp; Grad Student Employment Agreement </a:t>
            </a:r>
            <a:endParaRPr lang="en-US" sz="1600" dirty="0"/>
          </a:p>
          <a:p>
            <a:pPr lvl="1"/>
            <a:r>
              <a:rPr lang="en-US" sz="1600" dirty="0">
                <a:hlinkClick r:id="rId22" action="ppaction://hlinksldjump"/>
              </a:rPr>
              <a:t>Required Trainings for New TAs (FERPA &amp; Sexual Harassment Prevention)</a:t>
            </a:r>
            <a:endParaRPr lang="en-US" sz="1600" dirty="0"/>
          </a:p>
          <a:p>
            <a:pPr lvl="1"/>
            <a:r>
              <a:rPr lang="en-US" sz="1600" dirty="0">
                <a:hlinkClick r:id="rId23" action="ppaction://hlinksldjump"/>
              </a:rPr>
              <a:t>Insurance Information for TAs</a:t>
            </a:r>
            <a:endParaRPr lang="en-US" sz="1600" dirty="0"/>
          </a:p>
          <a:p>
            <a:pPr lvl="1"/>
            <a:r>
              <a:rPr lang="en-US" sz="1600" dirty="0">
                <a:hlinkClick r:id="rId24" action="ppaction://hlinksldjump"/>
              </a:rPr>
              <a:t>Payroll Information- Direct Deposit and Tax Withholding</a:t>
            </a:r>
            <a:endParaRPr lang="en-US" sz="1600" dirty="0"/>
          </a:p>
          <a:p>
            <a:pPr lvl="1"/>
            <a:r>
              <a:rPr lang="en-US" sz="1600" dirty="0">
                <a:hlinkClick r:id="rId25" action="ppaction://hlinksldjump"/>
              </a:rPr>
              <a:t>Course Registration Considerations for TAs</a:t>
            </a:r>
            <a:endParaRPr lang="en-US" sz="1600" dirty="0"/>
          </a:p>
          <a:p>
            <a:pPr lvl="1"/>
            <a:r>
              <a:rPr lang="en-US" sz="1600" dirty="0">
                <a:hlinkClick r:id="rId26" action="ppaction://hlinksldjump"/>
              </a:rPr>
              <a:t>Departmental TA Orientations</a:t>
            </a:r>
            <a:endParaRPr lang="en-US" sz="1600" dirty="0"/>
          </a:p>
          <a:p>
            <a:pPr>
              <a:buFont typeface="Arial" panose="020B0604020202020204" pitchFamily="34" charset="0"/>
              <a:buChar char="•"/>
            </a:pPr>
            <a:r>
              <a:rPr lang="en-US" sz="2200" b="1" dirty="0">
                <a:hlinkClick r:id="rId27" action="ppaction://hlinksldjump"/>
              </a:rPr>
              <a:t>Permanent Residents &amp; Non-US Citizens Who Are TAs </a:t>
            </a:r>
            <a:endParaRPr lang="en-US" sz="2200" b="1" dirty="0">
              <a:highlight>
                <a:srgbClr val="FF00FF"/>
              </a:highlight>
            </a:endParaRPr>
          </a:p>
          <a:p>
            <a:pPr lvl="1"/>
            <a:r>
              <a:rPr lang="en-US" sz="1500" dirty="0">
                <a:hlinkClick r:id="rId28" action="ppaction://hlinksldjump"/>
              </a:rPr>
              <a:t>Send Us a Copy of your Immigration Documents</a:t>
            </a:r>
            <a:endParaRPr lang="en-US" sz="1500" dirty="0">
              <a:hlinkClick r:id="rId29" action="ppaction://hlinksldjump"/>
            </a:endParaRPr>
          </a:p>
          <a:p>
            <a:pPr lvl="1"/>
            <a:r>
              <a:rPr lang="en-US" sz="1500" dirty="0">
                <a:hlinkClick r:id="rId29" action="ppaction://hlinksldjump"/>
              </a:rPr>
              <a:t>US Social Security Number</a:t>
            </a:r>
            <a:endParaRPr lang="en-US" sz="1500" dirty="0"/>
          </a:p>
          <a:p>
            <a:pPr lvl="1"/>
            <a:r>
              <a:rPr lang="en-US" sz="1500" dirty="0">
                <a:hlinkClick r:id="rId30" action="ppaction://hlinksldjump"/>
              </a:rPr>
              <a:t>ESPA/ELPT Testing Overview</a:t>
            </a:r>
            <a:endParaRPr lang="en-US" sz="1500" dirty="0"/>
          </a:p>
          <a:p>
            <a:pPr lvl="1"/>
            <a:r>
              <a:rPr lang="en-US" sz="1500" dirty="0">
                <a:hlinkClick r:id="rId31" action="ppaction://hlinksldjump"/>
              </a:rPr>
              <a:t>ESPA Testing</a:t>
            </a:r>
            <a:endParaRPr lang="en-US" sz="1500" dirty="0"/>
          </a:p>
          <a:p>
            <a:pPr lvl="1"/>
            <a:r>
              <a:rPr lang="en-US" sz="1500" dirty="0">
                <a:hlinkClick r:id="rId32" action="ppaction://hlinksldjump"/>
              </a:rPr>
              <a:t>ELPT Testing</a:t>
            </a:r>
            <a:endParaRPr lang="en-US" sz="1500" dirty="0"/>
          </a:p>
          <a:p>
            <a:pPr>
              <a:buFont typeface="Arial" panose="020B0604020202020204" pitchFamily="34" charset="0"/>
              <a:buChar char="•"/>
            </a:pPr>
            <a:r>
              <a:rPr lang="en-US" sz="2400" b="1" dirty="0">
                <a:hlinkClick r:id="rId33" action="ppaction://hlinksldjump"/>
              </a:rPr>
              <a:t>Helpful Resources and Links </a:t>
            </a:r>
            <a:endParaRPr lang="en-US" sz="2400" b="1" dirty="0">
              <a:highlight>
                <a:srgbClr val="FF00FF"/>
              </a:highlight>
            </a:endParaRPr>
          </a:p>
          <a:p>
            <a:pPr lvl="1"/>
            <a:r>
              <a:rPr lang="en-US" sz="1500" dirty="0">
                <a:hlinkClick r:id="rId34" action="ppaction://hlinksldjump"/>
              </a:rPr>
              <a:t>Important Phone Numbers</a:t>
            </a:r>
            <a:endParaRPr lang="en-US" sz="1500" dirty="0"/>
          </a:p>
          <a:p>
            <a:pPr lvl="1"/>
            <a:r>
              <a:rPr lang="en-US" sz="1500" dirty="0">
                <a:hlinkClick r:id="rId35" action="ppaction://hlinksldjump"/>
              </a:rPr>
              <a:t>Suggested Cell Phone Apps</a:t>
            </a:r>
            <a:endParaRPr lang="en-US" sz="1500" dirty="0"/>
          </a:p>
          <a:p>
            <a:pPr lvl="1"/>
            <a:r>
              <a:rPr lang="en-US" sz="1500" dirty="0">
                <a:hlinkClick r:id="rId36" action="ppaction://hlinksldjump"/>
              </a:rPr>
              <a:t>Resources/Links</a:t>
            </a:r>
            <a:endParaRPr lang="en-US" sz="1500" dirty="0"/>
          </a:p>
        </p:txBody>
      </p:sp>
    </p:spTree>
    <p:extLst>
      <p:ext uri="{BB962C8B-B14F-4D97-AF65-F5344CB8AC3E}">
        <p14:creationId xmlns:p14="http://schemas.microsoft.com/office/powerpoint/2010/main" val="1959536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36EC96-FFD3-476E-AD94-1387A9F851A1}"/>
              </a:ext>
            </a:extLst>
          </p:cNvPr>
          <p:cNvSpPr txBox="1"/>
          <p:nvPr/>
        </p:nvSpPr>
        <p:spPr>
          <a:xfrm>
            <a:off x="8699863" y="6479181"/>
            <a:ext cx="441146" cy="369332"/>
          </a:xfrm>
          <a:prstGeom prst="rect">
            <a:avLst/>
          </a:prstGeom>
          <a:noFill/>
        </p:spPr>
        <p:txBody>
          <a:bodyPr wrap="none" rtlCol="0">
            <a:spAutoFit/>
          </a:bodyPr>
          <a:lstStyle/>
          <a:p>
            <a:fld id="{FFBE9C97-82C5-45D9-8279-A1758AA31320}" type="slidenum">
              <a:rPr lang="en-US" smtClean="0"/>
              <a:t>50</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759481" y="1206596"/>
            <a:ext cx="7625035" cy="992326"/>
          </a:xfrm>
        </p:spPr>
        <p:txBody>
          <a:bodyPr>
            <a:normAutofit fontScale="90000"/>
          </a:bodyPr>
          <a:lstStyle/>
          <a:p>
            <a:r>
              <a:rPr lang="en-US" dirty="0"/>
              <a:t>Permanent Residents and Non-US Citizens Who Are TAs</a:t>
            </a:r>
          </a:p>
        </p:txBody>
      </p:sp>
      <p:pic>
        <p:nvPicPr>
          <p:cNvPr id="4" name="Picture 3">
            <a:extLst>
              <a:ext uri="{FF2B5EF4-FFF2-40B4-BE49-F238E27FC236}">
                <a16:creationId xmlns:a16="http://schemas.microsoft.com/office/drawing/2014/main" id="{048726B3-8657-49DE-B745-23B8E91006F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92367" y="3101039"/>
            <a:ext cx="2559265" cy="2559265"/>
          </a:xfrm>
          <a:prstGeom prst="rect">
            <a:avLst/>
          </a:prstGeom>
        </p:spPr>
      </p:pic>
    </p:spTree>
    <p:extLst>
      <p:ext uri="{BB962C8B-B14F-4D97-AF65-F5344CB8AC3E}">
        <p14:creationId xmlns:p14="http://schemas.microsoft.com/office/powerpoint/2010/main" val="2945119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CAF37B-7079-4BB9-B7AD-751A46CC2B11}"/>
              </a:ext>
              <a:ext uri="{C183D7F6-B498-43B3-948B-1728B52AA6E4}">
                <adec:decorative xmlns:adec="http://schemas.microsoft.com/office/drawing/2017/decorative" val="0"/>
              </a:ext>
            </a:extLst>
          </p:cNvPr>
          <p:cNvSpPr txBox="1"/>
          <p:nvPr/>
        </p:nvSpPr>
        <p:spPr>
          <a:xfrm>
            <a:off x="8709434" y="6482281"/>
            <a:ext cx="441146" cy="369332"/>
          </a:xfrm>
          <a:prstGeom prst="rect">
            <a:avLst/>
          </a:prstGeom>
          <a:noFill/>
        </p:spPr>
        <p:txBody>
          <a:bodyPr wrap="none" rtlCol="0">
            <a:spAutoFit/>
          </a:bodyPr>
          <a:lstStyle/>
          <a:p>
            <a:fld id="{030BCBD0-C330-4D2D-87EE-95CAA56C35D2}" type="slidenum">
              <a:rPr lang="en-US" smtClean="0"/>
              <a:t>51</a:t>
            </a:fld>
            <a:endParaRPr lang="en-US" dirty="0"/>
          </a:p>
        </p:txBody>
      </p:sp>
      <p:sp>
        <p:nvSpPr>
          <p:cNvPr id="2" name="Title 1">
            <a:extLst>
              <a:ext uri="{FF2B5EF4-FFF2-40B4-BE49-F238E27FC236}">
                <a16:creationId xmlns:a16="http://schemas.microsoft.com/office/drawing/2014/main" id="{A06F7477-E2EA-4F73-89AA-F78C547B5B51}"/>
              </a:ext>
            </a:extLst>
          </p:cNvPr>
          <p:cNvSpPr>
            <a:spLocks noGrp="1"/>
          </p:cNvSpPr>
          <p:nvPr>
            <p:ph type="title"/>
          </p:nvPr>
        </p:nvSpPr>
        <p:spPr>
          <a:xfrm>
            <a:off x="554509" y="357113"/>
            <a:ext cx="7886700" cy="869089"/>
          </a:xfrm>
        </p:spPr>
        <p:txBody>
          <a:bodyPr>
            <a:normAutofit fontScale="90000"/>
          </a:bodyPr>
          <a:lstStyle/>
          <a:p>
            <a:r>
              <a:rPr lang="en-US" dirty="0"/>
              <a:t>Send Us a Copy of Your Immigration Documents</a:t>
            </a:r>
          </a:p>
        </p:txBody>
      </p:sp>
      <p:sp>
        <p:nvSpPr>
          <p:cNvPr id="3" name="Content Placeholder 2">
            <a:extLst>
              <a:ext uri="{FF2B5EF4-FFF2-40B4-BE49-F238E27FC236}">
                <a16:creationId xmlns:a16="http://schemas.microsoft.com/office/drawing/2014/main" id="{CBD6DCFD-4E98-4150-AA49-D8E4F9E46483}"/>
              </a:ext>
            </a:extLst>
          </p:cNvPr>
          <p:cNvSpPr>
            <a:spLocks noGrp="1"/>
          </p:cNvSpPr>
          <p:nvPr>
            <p:ph idx="1"/>
          </p:nvPr>
        </p:nvSpPr>
        <p:spPr>
          <a:xfrm>
            <a:off x="554509" y="1591689"/>
            <a:ext cx="3709673" cy="4298360"/>
          </a:xfrm>
        </p:spPr>
        <p:txBody>
          <a:bodyPr/>
          <a:lstStyle/>
          <a:p>
            <a:r>
              <a:rPr lang="en-US" dirty="0"/>
              <a:t>In order for us to process your employment appointment paperwork, we need a copy of your immigration documents</a:t>
            </a:r>
          </a:p>
          <a:p>
            <a:r>
              <a:rPr lang="en-US" dirty="0"/>
              <a:t>Please email me a copy of your I-20, DS-2019, or LPR card (green card) to </a:t>
            </a:r>
            <a:r>
              <a:rPr lang="en-US" dirty="0">
                <a:hlinkClick r:id="rId3"/>
              </a:rPr>
              <a:t>jenna-miller@uiowa.edu</a:t>
            </a:r>
            <a:r>
              <a:rPr lang="en-US" dirty="0"/>
              <a:t>. The sooner the better!</a:t>
            </a:r>
          </a:p>
          <a:p>
            <a:endParaRPr lang="en-US" dirty="0"/>
          </a:p>
        </p:txBody>
      </p:sp>
      <p:pic>
        <p:nvPicPr>
          <p:cNvPr id="7" name="Picture 6">
            <a:extLst>
              <a:ext uri="{FF2B5EF4-FFF2-40B4-BE49-F238E27FC236}">
                <a16:creationId xmlns:a16="http://schemas.microsoft.com/office/drawing/2014/main" id="{23606E68-2799-4B77-B2E8-1BD720E0EA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28326" y="2154744"/>
            <a:ext cx="2548511" cy="2548511"/>
          </a:xfrm>
          <a:prstGeom prst="rect">
            <a:avLst/>
          </a:prstGeom>
        </p:spPr>
      </p:pic>
    </p:spTree>
    <p:extLst>
      <p:ext uri="{BB962C8B-B14F-4D97-AF65-F5344CB8AC3E}">
        <p14:creationId xmlns:p14="http://schemas.microsoft.com/office/powerpoint/2010/main" val="849863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A157CC-6B3A-4FA0-B2EF-65FB1E3AECD8}"/>
              </a:ext>
              <a:ext uri="{C183D7F6-B498-43B3-948B-1728B52AA6E4}">
                <adec:decorative xmlns:adec="http://schemas.microsoft.com/office/drawing/2017/decorative" val="0"/>
              </a:ext>
            </a:extLst>
          </p:cNvPr>
          <p:cNvSpPr txBox="1"/>
          <p:nvPr/>
        </p:nvSpPr>
        <p:spPr>
          <a:xfrm>
            <a:off x="8691154" y="6476029"/>
            <a:ext cx="441146" cy="369332"/>
          </a:xfrm>
          <a:prstGeom prst="rect">
            <a:avLst/>
          </a:prstGeom>
          <a:noFill/>
        </p:spPr>
        <p:txBody>
          <a:bodyPr wrap="none" rtlCol="0">
            <a:spAutoFit/>
          </a:bodyPr>
          <a:lstStyle/>
          <a:p>
            <a:fld id="{DEB25ABC-DB26-4997-B171-9D9666A150E0}" type="slidenum">
              <a:rPr lang="en-US" smtClean="0"/>
              <a:t>52</a:t>
            </a:fld>
            <a:endParaRPr lang="en-US" dirty="0"/>
          </a:p>
        </p:txBody>
      </p:sp>
      <p:sp>
        <p:nvSpPr>
          <p:cNvPr id="6" name="Title 5">
            <a:extLst>
              <a:ext uri="{FF2B5EF4-FFF2-40B4-BE49-F238E27FC236}">
                <a16:creationId xmlns:a16="http://schemas.microsoft.com/office/drawing/2014/main" id="{BC7E549B-AEFD-4782-9FC3-146F8380942C}"/>
              </a:ext>
            </a:extLst>
          </p:cNvPr>
          <p:cNvSpPr>
            <a:spLocks noGrp="1"/>
          </p:cNvSpPr>
          <p:nvPr>
            <p:ph type="title"/>
          </p:nvPr>
        </p:nvSpPr>
        <p:spPr>
          <a:xfrm>
            <a:off x="296091" y="494273"/>
            <a:ext cx="7886700" cy="869089"/>
          </a:xfrm>
        </p:spPr>
        <p:txBody>
          <a:bodyPr>
            <a:normAutofit/>
          </a:bodyPr>
          <a:lstStyle/>
          <a:p>
            <a:r>
              <a:rPr lang="en-US" sz="4000" dirty="0"/>
              <a:t>US Social Security Number</a:t>
            </a:r>
            <a:endParaRPr lang="en-US" sz="1800" dirty="0"/>
          </a:p>
        </p:txBody>
      </p:sp>
      <p:sp>
        <p:nvSpPr>
          <p:cNvPr id="7" name="Content Placeholder 6">
            <a:extLst>
              <a:ext uri="{FF2B5EF4-FFF2-40B4-BE49-F238E27FC236}">
                <a16:creationId xmlns:a16="http://schemas.microsoft.com/office/drawing/2014/main" id="{D5DA2F2E-2AE4-460E-B5E1-92A9EA259E24}"/>
              </a:ext>
            </a:extLst>
          </p:cNvPr>
          <p:cNvSpPr>
            <a:spLocks noGrp="1"/>
          </p:cNvSpPr>
          <p:nvPr>
            <p:ph idx="1"/>
          </p:nvPr>
        </p:nvSpPr>
        <p:spPr>
          <a:xfrm>
            <a:off x="296091" y="1370729"/>
            <a:ext cx="8691155" cy="4883270"/>
          </a:xfrm>
        </p:spPr>
        <p:txBody>
          <a:bodyPr>
            <a:noAutofit/>
          </a:bodyPr>
          <a:lstStyle/>
          <a:p>
            <a:pPr marL="0" indent="0">
              <a:spcBef>
                <a:spcPts val="800"/>
              </a:spcBef>
              <a:spcAft>
                <a:spcPts val="300"/>
              </a:spcAft>
              <a:buNone/>
            </a:pPr>
            <a:r>
              <a:rPr lang="en-US" altLang="ja-JP" sz="1500" b="1" u="sng" dirty="0">
                <a:latin typeface="+mn-lt"/>
              </a:rPr>
              <a:t>All employees need a US Social Security Number; non-US citizens will need to apply for one</a:t>
            </a:r>
            <a:r>
              <a:rPr lang="en-US" altLang="ja-JP" sz="1500" b="1" dirty="0">
                <a:latin typeface="+mn-lt"/>
              </a:rPr>
              <a:t>.</a:t>
            </a:r>
          </a:p>
          <a:p>
            <a:pPr marL="0" indent="0">
              <a:spcBef>
                <a:spcPts val="800"/>
              </a:spcBef>
              <a:spcAft>
                <a:spcPts val="300"/>
              </a:spcAft>
              <a:buNone/>
            </a:pPr>
            <a:r>
              <a:rPr lang="en-US" altLang="ja-JP" sz="1200" dirty="0">
                <a:latin typeface="+mn-lt"/>
              </a:rPr>
              <a:t>FLTAs, you will follow the instructions sent to you by IIE instead of what is listed here. </a:t>
            </a:r>
          </a:p>
          <a:p>
            <a:pPr marL="342900" indent="-342900">
              <a:spcBef>
                <a:spcPts val="400"/>
              </a:spcBef>
              <a:spcAft>
                <a:spcPts val="400"/>
              </a:spcAft>
              <a:buFont typeface="+mj-lt"/>
              <a:buAutoNum type="arabicPeriod"/>
            </a:pPr>
            <a:r>
              <a:rPr lang="en-US" altLang="ja-JP" sz="1500" dirty="0">
                <a:latin typeface="+mn-lt"/>
              </a:rPr>
              <a:t>DWLLC will provide an employer letter, to be picked up in 111 PH </a:t>
            </a:r>
            <a:r>
              <a:rPr lang="en-US" altLang="ja-JP" sz="1500" dirty="0">
                <a:highlight>
                  <a:srgbClr val="FFCD00"/>
                </a:highlight>
                <a:latin typeface="+mn-lt"/>
              </a:rPr>
              <a:t>Either Thurs. Sept. 1 or Fri. Sept. 2 between 8:30-4:30. </a:t>
            </a:r>
          </a:p>
          <a:p>
            <a:pPr marL="342900" indent="-342900">
              <a:spcBef>
                <a:spcPts val="400"/>
              </a:spcBef>
              <a:spcAft>
                <a:spcPts val="400"/>
              </a:spcAft>
              <a:buFont typeface="+mj-lt"/>
              <a:buAutoNum type="arabicPeriod"/>
            </a:pPr>
            <a:r>
              <a:rPr lang="en-US" altLang="ja-JP" sz="1500" dirty="0">
                <a:latin typeface="+mn-lt"/>
              </a:rPr>
              <a:t>Next, l</a:t>
            </a:r>
            <a:r>
              <a:rPr lang="en-US" sz="1500" dirty="0">
                <a:effectLst/>
                <a:latin typeface="+mn-lt"/>
                <a:ea typeface="Times New Roman" panose="02020603050405020304" pitchFamily="18" charset="0"/>
              </a:rPr>
              <a:t>og in to your </a:t>
            </a:r>
            <a:r>
              <a:rPr lang="en-US" sz="1500" u="sng" dirty="0">
                <a:solidFill>
                  <a:srgbClr val="0563C1"/>
                </a:solidFill>
                <a:effectLst/>
                <a:latin typeface="+mn-lt"/>
                <a:ea typeface="Times New Roman" panose="02020603050405020304" pitchFamily="18" charset="0"/>
                <a:hlinkClick r:id="rId2"/>
              </a:rPr>
              <a:t>iHawk </a:t>
            </a:r>
            <a:r>
              <a:rPr lang="en-US" sz="1500" dirty="0">
                <a:effectLst/>
                <a:latin typeface="+mn-lt"/>
                <a:ea typeface="Times New Roman" panose="02020603050405020304" pitchFamily="18" charset="0"/>
              </a:rPr>
              <a:t>account. Go to “Other Student Services” and complete the e-form application “Social Security Letter.”</a:t>
            </a:r>
            <a:r>
              <a:rPr lang="en-US" sz="1500" dirty="0">
                <a:latin typeface="+mn-lt"/>
                <a:ea typeface="Times New Roman" panose="02020603050405020304" pitchFamily="18" charset="0"/>
              </a:rPr>
              <a:t> Your </a:t>
            </a:r>
            <a:r>
              <a:rPr lang="en-US" sz="1500" dirty="0">
                <a:effectLst/>
                <a:latin typeface="+mn-lt"/>
                <a:ea typeface="Times New Roman" panose="02020603050405020304" pitchFamily="18" charset="0"/>
              </a:rPr>
              <a:t>Social Security Letter will be ready usually toward the end of the second week of classes – it cannot be created before then, so please do not come to ISSS or contact ISSS asking for the letter before this date.</a:t>
            </a:r>
          </a:p>
          <a:p>
            <a:pPr marL="342900" indent="-342900">
              <a:spcBef>
                <a:spcPts val="400"/>
              </a:spcBef>
              <a:spcAft>
                <a:spcPts val="400"/>
              </a:spcAft>
              <a:buFont typeface="+mj-lt"/>
              <a:buAutoNum type="arabicPeriod"/>
            </a:pPr>
            <a:r>
              <a:rPr lang="en-US" sz="1500" dirty="0">
                <a:effectLst/>
                <a:latin typeface="+mn-lt"/>
                <a:ea typeface="Times New Roman" panose="02020603050405020304" pitchFamily="18" charset="0"/>
              </a:rPr>
              <a:t>You will receive an e-mail from an ISSS Advisor within 2-3 days, telling you that your letter is ready to be picked up in the ISSS office.  This email will also include directions and a map to the Social Security Office.</a:t>
            </a:r>
            <a:endParaRPr lang="en-US" sz="1200" dirty="0">
              <a:latin typeface="+mn-lt"/>
              <a:ea typeface="Times New Roman" panose="02020603050405020304" pitchFamily="18" charset="0"/>
            </a:endParaRPr>
          </a:p>
          <a:p>
            <a:pPr marL="342900" indent="-342900">
              <a:spcBef>
                <a:spcPts val="400"/>
              </a:spcBef>
              <a:spcAft>
                <a:spcPts val="400"/>
              </a:spcAft>
              <a:buFont typeface="+mj-lt"/>
              <a:buAutoNum type="arabicPeriod"/>
            </a:pPr>
            <a:r>
              <a:rPr lang="en-US" sz="1500" dirty="0">
                <a:effectLst/>
                <a:latin typeface="+mn-lt"/>
                <a:ea typeface="Times New Roman" panose="02020603050405020304" pitchFamily="18" charset="0"/>
              </a:rPr>
              <a:t>The Coralville Social Security office requires that you go to their office within 14 days of the date on the letter you received from your employer.  If you wait too long to do this, your application will be denied, and you will have to get an updated letter from your employer.</a:t>
            </a:r>
            <a:endParaRPr lang="en-US" sz="1500" dirty="0">
              <a:latin typeface="+mn-lt"/>
              <a:ea typeface="Times New Roman" panose="02020603050405020304" pitchFamily="18" charset="0"/>
            </a:endParaRPr>
          </a:p>
          <a:p>
            <a:pPr marL="342900" indent="-342900">
              <a:spcBef>
                <a:spcPts val="400"/>
              </a:spcBef>
              <a:spcAft>
                <a:spcPts val="400"/>
              </a:spcAft>
              <a:buFont typeface="+mj-lt"/>
              <a:buAutoNum type="arabicPeriod"/>
            </a:pPr>
            <a:r>
              <a:rPr lang="en-US" sz="1500" dirty="0">
                <a:effectLst/>
                <a:latin typeface="+mn-lt"/>
                <a:ea typeface="Times New Roman" panose="02020603050405020304" pitchFamily="18" charset="0"/>
              </a:rPr>
              <a:t>Once you receive your Social Security card, show it to Merry Aamodt or Ali Romano-McClain in 123E PH.  You do not need to bring the card to ISSS.</a:t>
            </a:r>
            <a:endParaRPr lang="en-US" altLang="ja-JP" sz="1500" dirty="0">
              <a:latin typeface="+mn-lt"/>
            </a:endParaRPr>
          </a:p>
          <a:p>
            <a:pPr marL="0" indent="0">
              <a:spcBef>
                <a:spcPts val="400"/>
              </a:spcBef>
              <a:spcAft>
                <a:spcPts val="400"/>
              </a:spcAft>
              <a:buNone/>
            </a:pPr>
            <a:r>
              <a:rPr lang="en-US" altLang="ja-JP" sz="1500" dirty="0">
                <a:latin typeface="+mn-lt"/>
              </a:rPr>
              <a:t>More information can be found on the </a:t>
            </a:r>
            <a:r>
              <a:rPr lang="en-US" altLang="ja-JP" sz="1500" dirty="0">
                <a:latin typeface="+mn-lt"/>
                <a:hlinkClick r:id="rId3"/>
              </a:rPr>
              <a:t>ISSS Social Security Number website</a:t>
            </a:r>
            <a:r>
              <a:rPr lang="en-US" altLang="ja-JP" sz="1500" dirty="0">
                <a:latin typeface="+mn-lt"/>
              </a:rPr>
              <a:t> and the </a:t>
            </a:r>
            <a:r>
              <a:rPr lang="en-US" sz="1500" u="sng" dirty="0">
                <a:solidFill>
                  <a:srgbClr val="0000FF"/>
                </a:solidFill>
                <a:effectLst/>
                <a:latin typeface="+mn-lt"/>
                <a:ea typeface="Raleway"/>
                <a:hlinkClick r:id="rId4"/>
              </a:rPr>
              <a:t>Social Security Administration website</a:t>
            </a:r>
            <a:r>
              <a:rPr lang="en-US" sz="1500" u="sng" dirty="0">
                <a:solidFill>
                  <a:srgbClr val="0000FF"/>
                </a:solidFill>
                <a:effectLst/>
                <a:latin typeface="+mn-lt"/>
                <a:ea typeface="Raleway"/>
              </a:rPr>
              <a:t>.</a:t>
            </a:r>
            <a:r>
              <a:rPr lang="en-US" sz="1500" dirty="0">
                <a:effectLst/>
                <a:latin typeface="+mn-lt"/>
                <a:ea typeface="Raleway"/>
              </a:rPr>
              <a:t> </a:t>
            </a:r>
            <a:endParaRPr lang="en-US" altLang="ja-JP" sz="1500" dirty="0">
              <a:latin typeface="+mn-lt"/>
            </a:endParaRPr>
          </a:p>
        </p:txBody>
      </p:sp>
      <p:pic>
        <p:nvPicPr>
          <p:cNvPr id="8" name="Picture 7">
            <a:extLst>
              <a:ext uri="{FF2B5EF4-FFF2-40B4-BE49-F238E27FC236}">
                <a16:creationId xmlns:a16="http://schemas.microsoft.com/office/drawing/2014/main" id="{7F350C94-DA61-42CB-A593-BDD823A2FF2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3931" y="468124"/>
            <a:ext cx="869089" cy="869089"/>
          </a:xfrm>
          <a:prstGeom prst="rect">
            <a:avLst/>
          </a:prstGeom>
        </p:spPr>
      </p:pic>
    </p:spTree>
    <p:extLst>
      <p:ext uri="{BB962C8B-B14F-4D97-AF65-F5344CB8AC3E}">
        <p14:creationId xmlns:p14="http://schemas.microsoft.com/office/powerpoint/2010/main" val="2180813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7A2F70-0DE8-4C8C-9B43-147BDFFA0BFA}"/>
              </a:ext>
              <a:ext uri="{C183D7F6-B498-43B3-948B-1728B52AA6E4}">
                <adec:decorative xmlns:adec="http://schemas.microsoft.com/office/drawing/2017/decorative" val="0"/>
              </a:ext>
            </a:extLst>
          </p:cNvPr>
          <p:cNvSpPr txBox="1"/>
          <p:nvPr/>
        </p:nvSpPr>
        <p:spPr>
          <a:xfrm>
            <a:off x="8708569" y="6514008"/>
            <a:ext cx="441146" cy="369332"/>
          </a:xfrm>
          <a:prstGeom prst="rect">
            <a:avLst/>
          </a:prstGeom>
          <a:noFill/>
        </p:spPr>
        <p:txBody>
          <a:bodyPr wrap="none" rtlCol="0">
            <a:spAutoFit/>
          </a:bodyPr>
          <a:lstStyle/>
          <a:p>
            <a:fld id="{6ACEE5A7-1415-452D-AC9F-EAB35DD37D07}" type="slidenum">
              <a:rPr lang="en-US" smtClean="0"/>
              <a:t>53</a:t>
            </a:fld>
            <a:endParaRPr lang="en-US" dirty="0"/>
          </a:p>
        </p:txBody>
      </p:sp>
      <p:sp>
        <p:nvSpPr>
          <p:cNvPr id="6" name="Title 5">
            <a:extLst>
              <a:ext uri="{FF2B5EF4-FFF2-40B4-BE49-F238E27FC236}">
                <a16:creationId xmlns:a16="http://schemas.microsoft.com/office/drawing/2014/main" id="{BC7E549B-AEFD-4782-9FC3-146F8380942C}"/>
              </a:ext>
            </a:extLst>
          </p:cNvPr>
          <p:cNvSpPr>
            <a:spLocks noGrp="1"/>
          </p:cNvSpPr>
          <p:nvPr>
            <p:ph type="title"/>
          </p:nvPr>
        </p:nvSpPr>
        <p:spPr>
          <a:xfrm>
            <a:off x="554509" y="330210"/>
            <a:ext cx="4783845" cy="869089"/>
          </a:xfrm>
        </p:spPr>
        <p:txBody>
          <a:bodyPr>
            <a:normAutofit fontScale="90000"/>
          </a:bodyPr>
          <a:lstStyle/>
          <a:p>
            <a:r>
              <a:rPr lang="en-US" sz="4000" dirty="0"/>
              <a:t>ESPA and ELPT Testing Overview </a:t>
            </a:r>
            <a:endParaRPr lang="en-US" sz="1800" dirty="0"/>
          </a:p>
        </p:txBody>
      </p:sp>
      <p:sp>
        <p:nvSpPr>
          <p:cNvPr id="7" name="Content Placeholder 6">
            <a:extLst>
              <a:ext uri="{FF2B5EF4-FFF2-40B4-BE49-F238E27FC236}">
                <a16:creationId xmlns:a16="http://schemas.microsoft.com/office/drawing/2014/main" id="{D5DA2F2E-2AE4-460E-B5E1-92A9EA259E24}"/>
              </a:ext>
            </a:extLst>
          </p:cNvPr>
          <p:cNvSpPr>
            <a:spLocks noGrp="1"/>
          </p:cNvSpPr>
          <p:nvPr>
            <p:ph idx="1"/>
          </p:nvPr>
        </p:nvSpPr>
        <p:spPr>
          <a:xfrm>
            <a:off x="209006" y="1485358"/>
            <a:ext cx="8821783" cy="5028650"/>
          </a:xfrm>
        </p:spPr>
        <p:txBody>
          <a:bodyPr>
            <a:normAutofit fontScale="92500" lnSpcReduction="10000"/>
          </a:bodyPr>
          <a:lstStyle/>
          <a:p>
            <a:r>
              <a:rPr lang="en-US" sz="1800" b="1" u="sng" dirty="0"/>
              <a:t>Required for TAs whose first language is not English</a:t>
            </a:r>
            <a:r>
              <a:rPr lang="en-US" sz="1800" dirty="0"/>
              <a:t> (as self-reported on their admissions application) (Not required of FLTAs or Scholars) </a:t>
            </a:r>
          </a:p>
          <a:p>
            <a:pPr lvl="1"/>
            <a:r>
              <a:rPr lang="en-US" sz="1600" dirty="0"/>
              <a:t>Some of you may also be required to take the EPE Test (based on your status as a student). These are different and you must take both! Review slide </a:t>
            </a:r>
            <a:r>
              <a:rPr lang="en-US" sz="1600" dirty="0">
                <a:hlinkClick r:id="rId2" action="ppaction://hlinksldjump"/>
              </a:rPr>
              <a:t>9</a:t>
            </a:r>
            <a:r>
              <a:rPr lang="en-US" sz="1600" dirty="0"/>
              <a:t> to learn more. </a:t>
            </a:r>
          </a:p>
          <a:p>
            <a:r>
              <a:rPr lang="en-US" sz="1800" dirty="0"/>
              <a:t>There are two tests that you may take (more information on following slides):</a:t>
            </a:r>
          </a:p>
          <a:p>
            <a:pPr lvl="1"/>
            <a:r>
              <a:rPr lang="en-US" dirty="0"/>
              <a:t>ESPA (English Speaking Proficiency Assessment) </a:t>
            </a:r>
          </a:p>
          <a:p>
            <a:pPr lvl="1"/>
            <a:r>
              <a:rPr lang="en-US" dirty="0"/>
              <a:t>ELPT (English Language Performance Test)</a:t>
            </a:r>
          </a:p>
          <a:p>
            <a:r>
              <a:rPr lang="en-US" sz="1800" dirty="0"/>
              <a:t>Contact Jenna to if you have any questions about whether you are required to take these tests</a:t>
            </a:r>
          </a:p>
          <a:p>
            <a:r>
              <a:rPr lang="en-US" sz="1800" dirty="0"/>
              <a:t>If you do not pass one of these tests, you will not be allowed to teach and will potentially result in the rescinding of your TA contract</a:t>
            </a:r>
          </a:p>
          <a:p>
            <a:r>
              <a:rPr lang="en-US" sz="1800" u="sng" dirty="0"/>
              <a:t>Testing MUST be completed prior to the start of the teaching appointment</a:t>
            </a:r>
          </a:p>
          <a:p>
            <a:r>
              <a:rPr lang="en-US" sz="1800" dirty="0"/>
              <a:t>You may be required to enroll in an additional </a:t>
            </a:r>
            <a:r>
              <a:rPr lang="en-US" sz="1800" dirty="0">
                <a:hlinkClick r:id="rId3"/>
              </a:rPr>
              <a:t>TAPE course</a:t>
            </a:r>
            <a:r>
              <a:rPr lang="en-US" sz="1800" b="1" dirty="0"/>
              <a:t> </a:t>
            </a:r>
            <a:r>
              <a:rPr lang="en-US" sz="1800" dirty="0"/>
              <a:t>(which is dependent on your scores; ESL programs will tell you which one to take)</a:t>
            </a:r>
          </a:p>
          <a:p>
            <a:r>
              <a:rPr lang="en-US" sz="1800" dirty="0"/>
              <a:t>Bring your Iowa One ID Card, passport, or driver’s license to registration and testing</a:t>
            </a:r>
          </a:p>
          <a:p>
            <a:r>
              <a:rPr lang="en-US" sz="1800" b="1" dirty="0"/>
              <a:t>Questions? Contact: </a:t>
            </a:r>
            <a:r>
              <a:rPr lang="en-US" sz="1800" b="1" dirty="0">
                <a:hlinkClick r:id="rId4"/>
              </a:rPr>
              <a:t>esl-program@uiowa.edu</a:t>
            </a:r>
            <a:r>
              <a:rPr lang="en-US" sz="1800" b="1" dirty="0"/>
              <a:t> and visit the </a:t>
            </a:r>
            <a:r>
              <a:rPr lang="en-US" sz="1800" b="1" dirty="0">
                <a:hlinkClick r:id="rId5"/>
              </a:rPr>
              <a:t>ESL Programs website</a:t>
            </a:r>
            <a:endParaRPr lang="en-US" sz="1800" b="1" dirty="0"/>
          </a:p>
          <a:p>
            <a:endParaRPr lang="en-US" sz="1800" b="1" dirty="0"/>
          </a:p>
        </p:txBody>
      </p:sp>
      <p:pic>
        <p:nvPicPr>
          <p:cNvPr id="3" name="Picture 2">
            <a:extLst>
              <a:ext uri="{FF2B5EF4-FFF2-40B4-BE49-F238E27FC236}">
                <a16:creationId xmlns:a16="http://schemas.microsoft.com/office/drawing/2014/main" id="{06789F09-BB06-426F-9E2C-766218709C8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264997" y="51682"/>
            <a:ext cx="1400771" cy="1400771"/>
          </a:xfrm>
          <a:prstGeom prst="rect">
            <a:avLst/>
          </a:prstGeom>
        </p:spPr>
      </p:pic>
    </p:spTree>
    <p:extLst>
      <p:ext uri="{BB962C8B-B14F-4D97-AF65-F5344CB8AC3E}">
        <p14:creationId xmlns:p14="http://schemas.microsoft.com/office/powerpoint/2010/main" val="3690096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9FB751-D6CF-4E55-8428-7DDC66B0BE81}"/>
              </a:ext>
              <a:ext uri="{C183D7F6-B498-43B3-948B-1728B52AA6E4}">
                <adec:decorative xmlns:adec="http://schemas.microsoft.com/office/drawing/2017/decorative" val="0"/>
              </a:ext>
            </a:extLst>
          </p:cNvPr>
          <p:cNvSpPr txBox="1"/>
          <p:nvPr/>
        </p:nvSpPr>
        <p:spPr>
          <a:xfrm>
            <a:off x="8699862" y="6514010"/>
            <a:ext cx="441146" cy="369332"/>
          </a:xfrm>
          <a:prstGeom prst="rect">
            <a:avLst/>
          </a:prstGeom>
          <a:noFill/>
        </p:spPr>
        <p:txBody>
          <a:bodyPr wrap="none" rtlCol="0">
            <a:spAutoFit/>
          </a:bodyPr>
          <a:lstStyle/>
          <a:p>
            <a:fld id="{90D72140-F9DA-4ED5-A194-DDD1A2968F1A}" type="slidenum">
              <a:rPr lang="en-US" smtClean="0"/>
              <a:t>54</a:t>
            </a:fld>
            <a:endParaRPr lang="en-US" dirty="0"/>
          </a:p>
        </p:txBody>
      </p:sp>
      <p:sp>
        <p:nvSpPr>
          <p:cNvPr id="4" name="Title 3">
            <a:extLst>
              <a:ext uri="{FF2B5EF4-FFF2-40B4-BE49-F238E27FC236}">
                <a16:creationId xmlns:a16="http://schemas.microsoft.com/office/drawing/2014/main" id="{509D9727-2FEF-43CB-B84E-A5D9C6AEA69B}"/>
              </a:ext>
            </a:extLst>
          </p:cNvPr>
          <p:cNvSpPr>
            <a:spLocks noGrp="1"/>
          </p:cNvSpPr>
          <p:nvPr>
            <p:ph type="title"/>
          </p:nvPr>
        </p:nvSpPr>
        <p:spPr/>
        <p:txBody>
          <a:bodyPr anchor="b"/>
          <a:lstStyle/>
          <a:p>
            <a:r>
              <a:rPr lang="en-US" dirty="0"/>
              <a:t>ESPA Testing</a:t>
            </a:r>
          </a:p>
        </p:txBody>
      </p:sp>
      <p:sp>
        <p:nvSpPr>
          <p:cNvPr id="6" name="Content Placeholder 5">
            <a:extLst>
              <a:ext uri="{FF2B5EF4-FFF2-40B4-BE49-F238E27FC236}">
                <a16:creationId xmlns:a16="http://schemas.microsoft.com/office/drawing/2014/main" id="{34E30978-A357-46E6-94A2-CB0F38FF616B}"/>
              </a:ext>
            </a:extLst>
          </p:cNvPr>
          <p:cNvSpPr>
            <a:spLocks noGrp="1"/>
          </p:cNvSpPr>
          <p:nvPr>
            <p:ph idx="1"/>
          </p:nvPr>
        </p:nvSpPr>
        <p:spPr>
          <a:xfrm>
            <a:off x="130630" y="1541417"/>
            <a:ext cx="8917576" cy="4822309"/>
          </a:xfrm>
        </p:spPr>
        <p:txBody>
          <a:bodyPr>
            <a:normAutofit fontScale="85000" lnSpcReduction="10000"/>
          </a:bodyPr>
          <a:lstStyle/>
          <a:p>
            <a:pPr marL="0" indent="0">
              <a:buNone/>
            </a:pPr>
            <a:r>
              <a:rPr lang="en-US" sz="1900" i="1" dirty="0">
                <a:highlight>
                  <a:srgbClr val="BBBCBC"/>
                </a:highlight>
              </a:rPr>
              <a:t>This test assesses students' oral language and listening skills.</a:t>
            </a:r>
          </a:p>
          <a:p>
            <a:r>
              <a:rPr lang="en-US" sz="1700" dirty="0">
                <a:highlight>
                  <a:srgbClr val="FFCD00"/>
                </a:highlight>
              </a:rPr>
              <a:t>ESPA Registration: Either Mon. Aug 8</a:t>
            </a:r>
            <a:r>
              <a:rPr lang="en-US" sz="1700" baseline="30000" dirty="0">
                <a:highlight>
                  <a:srgbClr val="FFCD00"/>
                </a:highlight>
              </a:rPr>
              <a:t>th</a:t>
            </a:r>
            <a:r>
              <a:rPr lang="en-US" sz="1700" dirty="0">
                <a:highlight>
                  <a:srgbClr val="FFCD00"/>
                </a:highlight>
              </a:rPr>
              <a:t> 1:00-4:00 pm or Tues. August 9</a:t>
            </a:r>
            <a:r>
              <a:rPr lang="en-US" sz="1700" baseline="30000" dirty="0">
                <a:highlight>
                  <a:srgbClr val="FFCD00"/>
                </a:highlight>
              </a:rPr>
              <a:t>th</a:t>
            </a:r>
            <a:r>
              <a:rPr lang="en-US" sz="1700" dirty="0">
                <a:highlight>
                  <a:srgbClr val="FFCD00"/>
                </a:highlight>
              </a:rPr>
              <a:t> 8:00-11:30am </a:t>
            </a:r>
          </a:p>
          <a:p>
            <a:pPr lvl="1"/>
            <a:r>
              <a:rPr lang="en-US" sz="1900" dirty="0"/>
              <a:t>This registration is IN-PERSON in the ESL Programs Office in 1112 UCC</a:t>
            </a:r>
          </a:p>
          <a:p>
            <a:r>
              <a:rPr lang="en-US" sz="1900" dirty="0">
                <a:highlight>
                  <a:srgbClr val="FFCD00"/>
                </a:highlight>
              </a:rPr>
              <a:t>ESPA Test: Wed. August 10</a:t>
            </a:r>
            <a:r>
              <a:rPr lang="en-US" sz="1900" baseline="30000" dirty="0">
                <a:highlight>
                  <a:srgbClr val="FFCD00"/>
                </a:highlight>
              </a:rPr>
              <a:t>th</a:t>
            </a:r>
            <a:r>
              <a:rPr lang="en-US" sz="1900" dirty="0">
                <a:highlight>
                  <a:srgbClr val="FFCD00"/>
                </a:highlight>
              </a:rPr>
              <a:t> </a:t>
            </a:r>
          </a:p>
          <a:p>
            <a:r>
              <a:rPr lang="en-US" sz="1900" u="sng" dirty="0"/>
              <a:t>Exemptions</a:t>
            </a:r>
            <a:r>
              <a:rPr lang="en-US" sz="1900" dirty="0"/>
              <a:t>:</a:t>
            </a:r>
          </a:p>
          <a:p>
            <a:pPr marL="800100" lvl="1" indent="-457200">
              <a:buAutoNum type="arabicPeriod"/>
            </a:pPr>
            <a:r>
              <a:rPr lang="en-US" sz="1900" dirty="0"/>
              <a:t>An official valid TOEFL (since 2020) iBT Listening score of 25 and an iBT Speaking score of 26</a:t>
            </a:r>
          </a:p>
          <a:p>
            <a:pPr marL="800100" lvl="1" indent="-457200">
              <a:buAutoNum type="arabicPeriod"/>
            </a:pPr>
            <a:r>
              <a:rPr lang="en-US" sz="1900" dirty="0"/>
              <a:t>Students who obtained degrees at institutions in which the language of instruction was English. This includes undergraduate degrees [not graduate degrees] and/or continuous attendance of English-language schools since the age of 12 (or younger)</a:t>
            </a:r>
          </a:p>
          <a:p>
            <a:pPr marL="800100" lvl="1" indent="-457200">
              <a:buAutoNum type="arabicPeriod"/>
            </a:pPr>
            <a:r>
              <a:rPr lang="en-US" sz="1900" dirty="0"/>
              <a:t>Students who served as teaching assistants at other institutions of higher learning, provided that they were listed as the instructor of record for a course or led a discussion section for at least one year, with a year defined as either two academic semesters or three academic quarters</a:t>
            </a:r>
          </a:p>
          <a:p>
            <a:pPr lvl="2"/>
            <a:r>
              <a:rPr lang="en-US" sz="1600" dirty="0"/>
              <a:t>If #2 or #3 applies to you, email </a:t>
            </a:r>
            <a:r>
              <a:rPr lang="en-US" sz="1600" dirty="0">
                <a:hlinkClick r:id="rId2"/>
              </a:rPr>
              <a:t>jenna-miller@uiowa.edu</a:t>
            </a:r>
            <a:r>
              <a:rPr lang="en-US" sz="1600" dirty="0"/>
              <a:t> a letter from your employer or university with this information before Fri. July 15. </a:t>
            </a:r>
          </a:p>
          <a:p>
            <a:r>
              <a:rPr lang="en-US" sz="1900" dirty="0"/>
              <a:t>For more information, including the structure of the assessment and a video explaining more, visit the </a:t>
            </a:r>
            <a:r>
              <a:rPr lang="en-US" sz="1900" dirty="0">
                <a:hlinkClick r:id="rId3"/>
              </a:rPr>
              <a:t>ESPA link</a:t>
            </a:r>
            <a:r>
              <a:rPr lang="en-US" sz="1900" dirty="0"/>
              <a:t> on ESL Programs website.</a:t>
            </a:r>
          </a:p>
        </p:txBody>
      </p:sp>
      <p:pic>
        <p:nvPicPr>
          <p:cNvPr id="8" name="Picture 7">
            <a:extLst>
              <a:ext uri="{FF2B5EF4-FFF2-40B4-BE49-F238E27FC236}">
                <a16:creationId xmlns:a16="http://schemas.microsoft.com/office/drawing/2014/main" id="{FFA00677-A188-4ACF-96E9-7FE2F31405A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61132" y="471617"/>
            <a:ext cx="914400" cy="914400"/>
          </a:xfrm>
          <a:prstGeom prst="rect">
            <a:avLst/>
          </a:prstGeom>
        </p:spPr>
      </p:pic>
      <p:pic>
        <p:nvPicPr>
          <p:cNvPr id="10" name="Picture 9">
            <a:extLst>
              <a:ext uri="{FF2B5EF4-FFF2-40B4-BE49-F238E27FC236}">
                <a16:creationId xmlns:a16="http://schemas.microsoft.com/office/drawing/2014/main" id="{DB7B8019-BE3D-488F-B2FF-6698A2965C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97859" y="471617"/>
            <a:ext cx="914400" cy="914400"/>
          </a:xfrm>
          <a:prstGeom prst="rect">
            <a:avLst/>
          </a:prstGeom>
        </p:spPr>
      </p:pic>
      <p:pic>
        <p:nvPicPr>
          <p:cNvPr id="12" name="Picture 11">
            <a:extLst>
              <a:ext uri="{FF2B5EF4-FFF2-40B4-BE49-F238E27FC236}">
                <a16:creationId xmlns:a16="http://schemas.microsoft.com/office/drawing/2014/main" id="{AC345F49-90EF-4684-BB1D-4C3F348B97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27304" y="448962"/>
            <a:ext cx="914400" cy="914400"/>
          </a:xfrm>
          <a:prstGeom prst="rect">
            <a:avLst/>
          </a:prstGeom>
        </p:spPr>
      </p:pic>
    </p:spTree>
    <p:extLst>
      <p:ext uri="{BB962C8B-B14F-4D97-AF65-F5344CB8AC3E}">
        <p14:creationId xmlns:p14="http://schemas.microsoft.com/office/powerpoint/2010/main" val="1333419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0974C-7717-49DE-8AAF-2740FD30A360}"/>
              </a:ext>
            </a:extLst>
          </p:cNvPr>
          <p:cNvSpPr txBox="1"/>
          <p:nvPr/>
        </p:nvSpPr>
        <p:spPr>
          <a:xfrm>
            <a:off x="8699863" y="6484738"/>
            <a:ext cx="441146" cy="369332"/>
          </a:xfrm>
          <a:prstGeom prst="rect">
            <a:avLst/>
          </a:prstGeom>
          <a:noFill/>
        </p:spPr>
        <p:txBody>
          <a:bodyPr wrap="none" rtlCol="0">
            <a:spAutoFit/>
          </a:bodyPr>
          <a:lstStyle/>
          <a:p>
            <a:fld id="{D90402BB-1B67-4B23-83C4-E15CA8F6F1CE}" type="slidenum">
              <a:rPr lang="en-US" smtClean="0"/>
              <a:t>55</a:t>
            </a:fld>
            <a:endParaRPr lang="en-US" dirty="0"/>
          </a:p>
        </p:txBody>
      </p:sp>
      <p:sp>
        <p:nvSpPr>
          <p:cNvPr id="4" name="Title 3">
            <a:extLst>
              <a:ext uri="{FF2B5EF4-FFF2-40B4-BE49-F238E27FC236}">
                <a16:creationId xmlns:a16="http://schemas.microsoft.com/office/drawing/2014/main" id="{509D9727-2FEF-43CB-B84E-A5D9C6AEA69B}"/>
              </a:ext>
            </a:extLst>
          </p:cNvPr>
          <p:cNvSpPr>
            <a:spLocks noGrp="1"/>
          </p:cNvSpPr>
          <p:nvPr>
            <p:ph type="title"/>
          </p:nvPr>
        </p:nvSpPr>
        <p:spPr/>
        <p:txBody>
          <a:bodyPr anchor="b"/>
          <a:lstStyle/>
          <a:p>
            <a:r>
              <a:rPr lang="en-US" dirty="0"/>
              <a:t>ELPT Testing</a:t>
            </a:r>
          </a:p>
        </p:txBody>
      </p:sp>
      <p:sp>
        <p:nvSpPr>
          <p:cNvPr id="6" name="Content Placeholder 5">
            <a:extLst>
              <a:ext uri="{FF2B5EF4-FFF2-40B4-BE49-F238E27FC236}">
                <a16:creationId xmlns:a16="http://schemas.microsoft.com/office/drawing/2014/main" id="{34E30978-A357-46E6-94A2-CB0F38FF616B}"/>
              </a:ext>
            </a:extLst>
          </p:cNvPr>
          <p:cNvSpPr>
            <a:spLocks noGrp="1"/>
          </p:cNvSpPr>
          <p:nvPr>
            <p:ph idx="1"/>
          </p:nvPr>
        </p:nvSpPr>
        <p:spPr>
          <a:xfrm>
            <a:off x="554509" y="1724297"/>
            <a:ext cx="8219882" cy="4465484"/>
          </a:xfrm>
        </p:spPr>
        <p:txBody>
          <a:bodyPr>
            <a:normAutofit lnSpcReduction="10000"/>
          </a:bodyPr>
          <a:lstStyle/>
          <a:p>
            <a:pPr marL="0" indent="0">
              <a:buNone/>
            </a:pPr>
            <a:r>
              <a:rPr lang="en-US" sz="2000" i="1" dirty="0">
                <a:highlight>
                  <a:srgbClr val="BBBCBC"/>
                </a:highlight>
              </a:rPr>
              <a:t>This test is designed to measure the prospective teaching assistant’s ability to communicate in English in a classroom context in their own field of study.</a:t>
            </a:r>
            <a:endParaRPr lang="en-US" sz="2000" dirty="0">
              <a:highlight>
                <a:srgbClr val="BBBCBC"/>
              </a:highlight>
            </a:endParaRPr>
          </a:p>
          <a:p>
            <a:r>
              <a:rPr lang="en-US" sz="2000" dirty="0">
                <a:highlight>
                  <a:srgbClr val="FFCD00"/>
                </a:highlight>
              </a:rPr>
              <a:t>ELPT Registration: Thurs. Aug. 11 (time to be determined)</a:t>
            </a:r>
            <a:endParaRPr lang="en-US" sz="2000" dirty="0"/>
          </a:p>
          <a:p>
            <a:r>
              <a:rPr lang="en-US" sz="2000" dirty="0">
                <a:highlight>
                  <a:srgbClr val="FFCD00"/>
                </a:highlight>
              </a:rPr>
              <a:t>ELPT Test: Fri. August 12</a:t>
            </a:r>
            <a:r>
              <a:rPr lang="en-US" sz="2000" baseline="30000" dirty="0">
                <a:highlight>
                  <a:srgbClr val="FFCD00"/>
                </a:highlight>
              </a:rPr>
              <a:t>th</a:t>
            </a:r>
            <a:r>
              <a:rPr lang="en-US" sz="2000" dirty="0">
                <a:highlight>
                  <a:srgbClr val="FFCD00"/>
                </a:highlight>
              </a:rPr>
              <a:t> </a:t>
            </a:r>
          </a:p>
          <a:p>
            <a:r>
              <a:rPr lang="en-US" sz="2000" u="sng" dirty="0"/>
              <a:t>Exemptions</a:t>
            </a:r>
            <a:r>
              <a:rPr lang="en-US" sz="2000" dirty="0"/>
              <a:t>:</a:t>
            </a:r>
          </a:p>
          <a:p>
            <a:pPr lvl="1"/>
            <a:r>
              <a:rPr lang="en-US" dirty="0"/>
              <a:t>If you took the ESPA and scored 60 or higher, you do not have to take this assessment</a:t>
            </a:r>
          </a:p>
          <a:p>
            <a:pPr lvl="1"/>
            <a:r>
              <a:rPr lang="en-US" dirty="0"/>
              <a:t>However, if you did not take the ESPA because you had an exemption, </a:t>
            </a:r>
            <a:r>
              <a:rPr lang="en-US" b="1" dirty="0"/>
              <a:t>you still are required </a:t>
            </a:r>
            <a:r>
              <a:rPr lang="en-US" dirty="0"/>
              <a:t>to take the ELPT (you are NOT exempt from the ELPT) </a:t>
            </a:r>
          </a:p>
          <a:p>
            <a:r>
              <a:rPr lang="en-US" sz="2000" dirty="0"/>
              <a:t>For more information, including the structure of the assessment, visit the </a:t>
            </a:r>
            <a:r>
              <a:rPr lang="en-US" sz="2000" dirty="0">
                <a:hlinkClick r:id="rId2"/>
              </a:rPr>
              <a:t>ELPT link</a:t>
            </a:r>
            <a:r>
              <a:rPr lang="en-US" sz="2000" dirty="0"/>
              <a:t> on ESL Programs website</a:t>
            </a:r>
          </a:p>
          <a:p>
            <a:r>
              <a:rPr lang="en-US" sz="2000" dirty="0"/>
              <a:t>Jenna will send you the results of your test AFTER Tues. Aug. 16</a:t>
            </a:r>
            <a:endParaRPr lang="en-US" sz="2000" dirty="0">
              <a:highlight>
                <a:srgbClr val="FF00FF"/>
              </a:highlight>
            </a:endParaRPr>
          </a:p>
        </p:txBody>
      </p:sp>
      <p:pic>
        <p:nvPicPr>
          <p:cNvPr id="10" name="Picture 9">
            <a:extLst>
              <a:ext uri="{FF2B5EF4-FFF2-40B4-BE49-F238E27FC236}">
                <a16:creationId xmlns:a16="http://schemas.microsoft.com/office/drawing/2014/main" id="{75A0520C-79C3-41A3-AE07-3A8B84C470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90094" y="225691"/>
            <a:ext cx="1389083" cy="1389083"/>
          </a:xfrm>
          <a:prstGeom prst="rect">
            <a:avLst/>
          </a:prstGeom>
        </p:spPr>
      </p:pic>
    </p:spTree>
    <p:extLst>
      <p:ext uri="{BB962C8B-B14F-4D97-AF65-F5344CB8AC3E}">
        <p14:creationId xmlns:p14="http://schemas.microsoft.com/office/powerpoint/2010/main" val="2227791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B1C0F-927E-4054-8B0C-9A5798C8AB77}"/>
              </a:ext>
            </a:extLst>
          </p:cNvPr>
          <p:cNvSpPr txBox="1"/>
          <p:nvPr/>
        </p:nvSpPr>
        <p:spPr>
          <a:xfrm>
            <a:off x="8699865" y="6487887"/>
            <a:ext cx="441146" cy="369332"/>
          </a:xfrm>
          <a:prstGeom prst="rect">
            <a:avLst/>
          </a:prstGeom>
          <a:noFill/>
        </p:spPr>
        <p:txBody>
          <a:bodyPr wrap="square" rtlCol="0">
            <a:spAutoFit/>
          </a:bodyPr>
          <a:lstStyle/>
          <a:p>
            <a:fld id="{F70FD0BB-7303-484F-AC7C-41ECD0153840}" type="slidenum">
              <a:rPr lang="en-US" smtClean="0"/>
              <a:t>56</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628649" y="2536544"/>
            <a:ext cx="5002130" cy="992326"/>
          </a:xfrm>
        </p:spPr>
        <p:txBody>
          <a:bodyPr>
            <a:normAutofit fontScale="90000"/>
          </a:bodyPr>
          <a:lstStyle/>
          <a:p>
            <a:r>
              <a:rPr lang="en-US" dirty="0"/>
              <a:t>Helpful Resources and Links A-Z </a:t>
            </a:r>
          </a:p>
        </p:txBody>
      </p:sp>
      <p:sp>
        <p:nvSpPr>
          <p:cNvPr id="6" name="Subtitle 5">
            <a:extLst>
              <a:ext uri="{FF2B5EF4-FFF2-40B4-BE49-F238E27FC236}">
                <a16:creationId xmlns:a16="http://schemas.microsoft.com/office/drawing/2014/main" id="{DC365667-99B6-4BAA-A633-1E3EEB960C5C}"/>
              </a:ext>
            </a:extLst>
          </p:cNvPr>
          <p:cNvSpPr>
            <a:spLocks noGrp="1"/>
          </p:cNvSpPr>
          <p:nvPr>
            <p:ph type="subTitle" idx="1"/>
          </p:nvPr>
        </p:nvSpPr>
        <p:spPr>
          <a:xfrm>
            <a:off x="628649" y="4872995"/>
            <a:ext cx="7612983" cy="992326"/>
          </a:xfrm>
        </p:spPr>
        <p:txBody>
          <a:bodyPr>
            <a:normAutofit/>
          </a:bodyPr>
          <a:lstStyle/>
          <a:p>
            <a:r>
              <a:rPr lang="en-US" dirty="0"/>
              <a:t>If it is not linked or answered in this presentation, there is a very good chance you can find the information you are seeking on using the </a:t>
            </a:r>
            <a:r>
              <a:rPr lang="en-US" dirty="0">
                <a:hlinkClick r:id="rId2"/>
              </a:rPr>
              <a:t>A-Z Search</a:t>
            </a:r>
            <a:r>
              <a:rPr lang="en-US" dirty="0"/>
              <a:t> feature on the University of Iowa website</a:t>
            </a:r>
          </a:p>
        </p:txBody>
      </p:sp>
      <p:pic>
        <p:nvPicPr>
          <p:cNvPr id="8" name="Picture 7">
            <a:extLst>
              <a:ext uri="{FF2B5EF4-FFF2-40B4-BE49-F238E27FC236}">
                <a16:creationId xmlns:a16="http://schemas.microsoft.com/office/drawing/2014/main" id="{5F006775-4153-441F-A019-3B15284260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43029" y="2677934"/>
            <a:ext cx="2098603" cy="2098603"/>
          </a:xfrm>
          <a:prstGeom prst="rect">
            <a:avLst/>
          </a:prstGeom>
        </p:spPr>
      </p:pic>
    </p:spTree>
    <p:extLst>
      <p:ext uri="{BB962C8B-B14F-4D97-AF65-F5344CB8AC3E}">
        <p14:creationId xmlns:p14="http://schemas.microsoft.com/office/powerpoint/2010/main" val="4225264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2F7ABF-DFF2-4542-8AFC-BE2EC9317635}"/>
              </a:ext>
              <a:ext uri="{C183D7F6-B498-43B3-948B-1728B52AA6E4}">
                <adec:decorative xmlns:adec="http://schemas.microsoft.com/office/drawing/2017/decorative" val="0"/>
              </a:ext>
            </a:extLst>
          </p:cNvPr>
          <p:cNvSpPr txBox="1"/>
          <p:nvPr/>
        </p:nvSpPr>
        <p:spPr>
          <a:xfrm>
            <a:off x="8684313" y="6522720"/>
            <a:ext cx="441146" cy="369332"/>
          </a:xfrm>
          <a:prstGeom prst="rect">
            <a:avLst/>
          </a:prstGeom>
          <a:noFill/>
        </p:spPr>
        <p:txBody>
          <a:bodyPr wrap="none" rtlCol="0">
            <a:spAutoFit/>
          </a:bodyPr>
          <a:lstStyle/>
          <a:p>
            <a:fld id="{FBACF255-4A5C-42FB-BB81-982C780481D4}" type="slidenum">
              <a:rPr lang="en-US" smtClean="0"/>
              <a:t>57</a:t>
            </a:fld>
            <a:endParaRPr lang="en-US" dirty="0"/>
          </a:p>
        </p:txBody>
      </p:sp>
      <p:sp>
        <p:nvSpPr>
          <p:cNvPr id="2" name="Title 1">
            <a:extLst>
              <a:ext uri="{FF2B5EF4-FFF2-40B4-BE49-F238E27FC236}">
                <a16:creationId xmlns:a16="http://schemas.microsoft.com/office/drawing/2014/main" id="{ECABC13E-3F9A-442B-B579-EC4039E2D967}"/>
              </a:ext>
            </a:extLst>
          </p:cNvPr>
          <p:cNvSpPr>
            <a:spLocks noGrp="1"/>
          </p:cNvSpPr>
          <p:nvPr>
            <p:ph type="title"/>
          </p:nvPr>
        </p:nvSpPr>
        <p:spPr>
          <a:xfrm>
            <a:off x="554509" y="328811"/>
            <a:ext cx="7886700" cy="869089"/>
          </a:xfrm>
        </p:spPr>
        <p:txBody>
          <a:bodyPr>
            <a:normAutofit fontScale="90000"/>
          </a:bodyPr>
          <a:lstStyle/>
          <a:p>
            <a:r>
              <a:rPr lang="en-US" dirty="0"/>
              <a:t>Important Phone Numbers</a:t>
            </a:r>
            <a:br>
              <a:rPr lang="en-US" dirty="0"/>
            </a:br>
            <a:r>
              <a:rPr lang="en-US" sz="1000" dirty="0"/>
              <a:t> </a:t>
            </a:r>
            <a:br>
              <a:rPr lang="en-US" dirty="0"/>
            </a:br>
            <a:r>
              <a:rPr lang="en-US" sz="2000" b="0" i="1" dirty="0"/>
              <a:t>Put these numbers as contacts in your cell phone! </a:t>
            </a:r>
            <a:endParaRPr lang="en-US" b="0" i="1" dirty="0"/>
          </a:p>
        </p:txBody>
      </p:sp>
      <p:sp>
        <p:nvSpPr>
          <p:cNvPr id="3" name="Content Placeholder 2">
            <a:extLst>
              <a:ext uri="{FF2B5EF4-FFF2-40B4-BE49-F238E27FC236}">
                <a16:creationId xmlns:a16="http://schemas.microsoft.com/office/drawing/2014/main" id="{90FED039-9997-4AD7-B9FB-C65AE84A7B66}"/>
              </a:ext>
            </a:extLst>
          </p:cNvPr>
          <p:cNvSpPr>
            <a:spLocks noGrp="1"/>
          </p:cNvSpPr>
          <p:nvPr>
            <p:ph idx="1"/>
          </p:nvPr>
        </p:nvSpPr>
        <p:spPr>
          <a:xfrm>
            <a:off x="302933" y="1464514"/>
            <a:ext cx="8640769" cy="4939838"/>
          </a:xfrm>
        </p:spPr>
        <p:txBody>
          <a:bodyPr>
            <a:normAutofit fontScale="92500" lnSpcReduction="20000"/>
          </a:bodyPr>
          <a:lstStyle/>
          <a:p>
            <a:r>
              <a:rPr lang="en-US" sz="1900" dirty="0"/>
              <a:t>DWLLC Front Desk/ Main Office: 319-335-2923</a:t>
            </a:r>
          </a:p>
          <a:p>
            <a:r>
              <a:rPr lang="en-US" sz="1900" dirty="0"/>
              <a:t>Classroom Technology: 319-335-1976</a:t>
            </a:r>
          </a:p>
          <a:p>
            <a:r>
              <a:rPr lang="en-US" sz="1900" dirty="0"/>
              <a:t>Information Technology Services (ITS): 319-384-4357</a:t>
            </a:r>
          </a:p>
          <a:p>
            <a:r>
              <a:rPr lang="en-US" sz="1900" dirty="0"/>
              <a:t>Student Care and Assistance: 319-335-1162</a:t>
            </a:r>
          </a:p>
          <a:p>
            <a:r>
              <a:rPr lang="en-US" sz="1900" dirty="0"/>
              <a:t>Facilities Management/ FM@YourService: 319-335-5071</a:t>
            </a:r>
          </a:p>
          <a:p>
            <a:r>
              <a:rPr lang="en-US" sz="1900" dirty="0"/>
              <a:t>UI Support and Crisis Line: 844-461-5420</a:t>
            </a:r>
          </a:p>
          <a:p>
            <a:pPr lvl="1"/>
            <a:r>
              <a:rPr lang="en-US" dirty="0"/>
              <a:t>Text or call this number ANYTIME (24/7) for mental health crisis support</a:t>
            </a:r>
          </a:p>
          <a:p>
            <a:r>
              <a:rPr lang="en-US" sz="1900" dirty="0"/>
              <a:t>International Student and Scholar Services: 319-335-0335</a:t>
            </a:r>
          </a:p>
          <a:p>
            <a:r>
              <a:rPr lang="en-US" sz="1900" dirty="0"/>
              <a:t>UI Public Safety/Police (non-emergency): 319-335-5022</a:t>
            </a:r>
          </a:p>
          <a:p>
            <a:r>
              <a:rPr lang="en-US" sz="1900" dirty="0"/>
              <a:t>Iowa City Police (non-emergency): 319-356-6800</a:t>
            </a:r>
          </a:p>
          <a:p>
            <a:r>
              <a:rPr lang="en-US" sz="1900" dirty="0"/>
              <a:t>Coralville Police (non-emergency): 319-248-1800</a:t>
            </a:r>
          </a:p>
          <a:p>
            <a:r>
              <a:rPr lang="en-US" sz="1900" dirty="0"/>
              <a:t>Student Benefits/Insurance: 319-335-2676</a:t>
            </a:r>
          </a:p>
          <a:p>
            <a:r>
              <a:rPr lang="en-US" sz="1900" dirty="0"/>
              <a:t>Payroll Services: 319-353-2234</a:t>
            </a:r>
          </a:p>
          <a:p>
            <a:r>
              <a:rPr lang="en-US" sz="1900" dirty="0"/>
              <a:t>Jenna Miller Office: 319-335-0632</a:t>
            </a:r>
          </a:p>
          <a:p>
            <a:r>
              <a:rPr lang="en-US" sz="1900" dirty="0"/>
              <a:t>Wes Love Office: 319-467-4431</a:t>
            </a:r>
          </a:p>
          <a:p>
            <a:pPr marL="0" indent="0">
              <a:buNone/>
            </a:pPr>
            <a:endParaRPr lang="en-US" dirty="0"/>
          </a:p>
        </p:txBody>
      </p:sp>
      <p:pic>
        <p:nvPicPr>
          <p:cNvPr id="10" name="Picture 9">
            <a:extLst>
              <a:ext uri="{FF2B5EF4-FFF2-40B4-BE49-F238E27FC236}">
                <a16:creationId xmlns:a16="http://schemas.microsoft.com/office/drawing/2014/main" id="{18BBA1C7-BAB2-4236-9489-732E84C80A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40802" y="4090269"/>
            <a:ext cx="2165675" cy="2165675"/>
          </a:xfrm>
          <a:prstGeom prst="rect">
            <a:avLst/>
          </a:prstGeom>
        </p:spPr>
      </p:pic>
    </p:spTree>
    <p:extLst>
      <p:ext uri="{BB962C8B-B14F-4D97-AF65-F5344CB8AC3E}">
        <p14:creationId xmlns:p14="http://schemas.microsoft.com/office/powerpoint/2010/main" val="3868772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C432C5-7341-4F44-BC1F-34F67FB60529}"/>
              </a:ext>
              <a:ext uri="{C183D7F6-B498-43B3-948B-1728B52AA6E4}">
                <adec:decorative xmlns:adec="http://schemas.microsoft.com/office/drawing/2017/decorative" val="0"/>
              </a:ext>
            </a:extLst>
          </p:cNvPr>
          <p:cNvSpPr txBox="1"/>
          <p:nvPr/>
        </p:nvSpPr>
        <p:spPr>
          <a:xfrm>
            <a:off x="8699860" y="6514011"/>
            <a:ext cx="441146" cy="369332"/>
          </a:xfrm>
          <a:prstGeom prst="rect">
            <a:avLst/>
          </a:prstGeom>
          <a:noFill/>
        </p:spPr>
        <p:txBody>
          <a:bodyPr wrap="none" rtlCol="0">
            <a:spAutoFit/>
          </a:bodyPr>
          <a:lstStyle/>
          <a:p>
            <a:fld id="{6117D3FE-D546-4256-8097-F87C998A7FD2}" type="slidenum">
              <a:rPr lang="en-US" smtClean="0"/>
              <a:t>58</a:t>
            </a:fld>
            <a:endParaRPr lang="en-US" dirty="0"/>
          </a:p>
        </p:txBody>
      </p:sp>
      <p:sp>
        <p:nvSpPr>
          <p:cNvPr id="2" name="Title 1">
            <a:extLst>
              <a:ext uri="{FF2B5EF4-FFF2-40B4-BE49-F238E27FC236}">
                <a16:creationId xmlns:a16="http://schemas.microsoft.com/office/drawing/2014/main" id="{ECABC13E-3F9A-442B-B579-EC4039E2D967}"/>
              </a:ext>
            </a:extLst>
          </p:cNvPr>
          <p:cNvSpPr>
            <a:spLocks noGrp="1"/>
          </p:cNvSpPr>
          <p:nvPr>
            <p:ph type="title"/>
          </p:nvPr>
        </p:nvSpPr>
        <p:spPr/>
        <p:txBody>
          <a:bodyPr>
            <a:normAutofit/>
          </a:bodyPr>
          <a:lstStyle/>
          <a:p>
            <a:r>
              <a:rPr lang="en-US" dirty="0"/>
              <a:t>Suggested Cell Phone Applications</a:t>
            </a:r>
            <a:br>
              <a:rPr lang="en-US" dirty="0"/>
            </a:br>
            <a:endParaRPr lang="en-US" sz="2000" b="0" dirty="0"/>
          </a:p>
        </p:txBody>
      </p:sp>
      <p:sp>
        <p:nvSpPr>
          <p:cNvPr id="3" name="Content Placeholder 2">
            <a:extLst>
              <a:ext uri="{FF2B5EF4-FFF2-40B4-BE49-F238E27FC236}">
                <a16:creationId xmlns:a16="http://schemas.microsoft.com/office/drawing/2014/main" id="{90FED039-9997-4AD7-B9FB-C65AE84A7B66}"/>
              </a:ext>
            </a:extLst>
          </p:cNvPr>
          <p:cNvSpPr>
            <a:spLocks noGrp="1"/>
          </p:cNvSpPr>
          <p:nvPr>
            <p:ph idx="1"/>
          </p:nvPr>
        </p:nvSpPr>
        <p:spPr>
          <a:xfrm>
            <a:off x="383177" y="1591689"/>
            <a:ext cx="6992983" cy="4634940"/>
          </a:xfrm>
        </p:spPr>
        <p:txBody>
          <a:bodyPr>
            <a:normAutofit fontScale="92500" lnSpcReduction="10000"/>
          </a:bodyPr>
          <a:lstStyle/>
          <a:p>
            <a:pPr marL="0" indent="0">
              <a:buNone/>
            </a:pPr>
            <a:r>
              <a:rPr lang="en-US" sz="1900" b="0" i="1" dirty="0"/>
              <a:t>(This is not necessarily a link to download the app, but to show you what the service is. Don’t download a fake/scam/wrong app!)</a:t>
            </a:r>
          </a:p>
          <a:p>
            <a:pPr marL="0" indent="0">
              <a:buNone/>
            </a:pPr>
            <a:endParaRPr lang="en-US" sz="1100" i="1" dirty="0">
              <a:hlinkClick r:id="rId2"/>
            </a:endParaRPr>
          </a:p>
          <a:p>
            <a:r>
              <a:rPr lang="en-US" dirty="0">
                <a:hlinkClick r:id="rId2"/>
              </a:rPr>
              <a:t>Transit</a:t>
            </a:r>
            <a:r>
              <a:rPr lang="en-US" dirty="0"/>
              <a:t>: Iowa City, Coralville, and CAMBUS (UI) bus stops and routes</a:t>
            </a:r>
          </a:p>
          <a:p>
            <a:r>
              <a:rPr lang="en-US" dirty="0">
                <a:hlinkClick r:id="rId3"/>
              </a:rPr>
              <a:t>Duo Mobile</a:t>
            </a:r>
            <a:r>
              <a:rPr lang="en-US" dirty="0"/>
              <a:t>: UI uses two-factor authentication- this app is the easiest/quickest method</a:t>
            </a:r>
          </a:p>
          <a:p>
            <a:r>
              <a:rPr lang="en-US" dirty="0">
                <a:hlinkClick r:id="rId4"/>
              </a:rPr>
              <a:t>Canvas</a:t>
            </a:r>
            <a:r>
              <a:rPr lang="en-US" dirty="0"/>
              <a:t>: The platform to access your ICON courses, the learning management system for UI</a:t>
            </a:r>
          </a:p>
          <a:p>
            <a:r>
              <a:rPr lang="en-US" dirty="0">
                <a:hlinkClick r:id="rId5"/>
              </a:rPr>
              <a:t>Rave Guardian</a:t>
            </a:r>
            <a:r>
              <a:rPr lang="en-US" dirty="0"/>
              <a:t>: Allows users to invite friends, family, or the Department of Public Safety to act as a virtual safety escort, or “guardian,” when they travel from one location to another on campus. </a:t>
            </a:r>
          </a:p>
          <a:p>
            <a:pPr lvl="1"/>
            <a:r>
              <a:rPr lang="en-US" dirty="0"/>
              <a:t>It also features a panic button - which dials UI Police directly - and a texting option that gives those on campus the ability to text safety concerns to police anonymously.</a:t>
            </a:r>
          </a:p>
        </p:txBody>
      </p:sp>
      <p:pic>
        <p:nvPicPr>
          <p:cNvPr id="6" name="Picture 5">
            <a:extLst>
              <a:ext uri="{FF2B5EF4-FFF2-40B4-BE49-F238E27FC236}">
                <a16:creationId xmlns:a16="http://schemas.microsoft.com/office/drawing/2014/main" id="{A9E6F240-6304-4930-B18A-E00DE83F88F2}"/>
              </a:ext>
              <a:ext uri="{C183D7F6-B498-43B3-948B-1728B52AA6E4}">
                <adec:decorative xmlns:adec="http://schemas.microsoft.com/office/drawing/2017/decorative" val="1"/>
              </a:ext>
            </a:extLst>
          </p:cNvPr>
          <p:cNvPicPr>
            <a:picLocks noChangeAspect="1"/>
          </p:cNvPicPr>
          <p:nvPr/>
        </p:nvPicPr>
        <p:blipFill rotWithShape="1">
          <a:blip r:embed="rId6"/>
          <a:srcRect r="16360"/>
          <a:stretch/>
        </p:blipFill>
        <p:spPr>
          <a:xfrm>
            <a:off x="6849226" y="2253197"/>
            <a:ext cx="2181564" cy="2608283"/>
          </a:xfrm>
          <a:prstGeom prst="rect">
            <a:avLst/>
          </a:prstGeom>
        </p:spPr>
      </p:pic>
    </p:spTree>
    <p:extLst>
      <p:ext uri="{BB962C8B-B14F-4D97-AF65-F5344CB8AC3E}">
        <p14:creationId xmlns:p14="http://schemas.microsoft.com/office/powerpoint/2010/main" val="2374331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2E7D4-62AA-4942-BCC9-3BC7E2E475E8}"/>
              </a:ext>
              <a:ext uri="{C183D7F6-B498-43B3-948B-1728B52AA6E4}">
                <adec:decorative xmlns:adec="http://schemas.microsoft.com/office/drawing/2017/decorative" val="0"/>
              </a:ext>
            </a:extLst>
          </p:cNvPr>
          <p:cNvSpPr txBox="1"/>
          <p:nvPr/>
        </p:nvSpPr>
        <p:spPr>
          <a:xfrm>
            <a:off x="8699862" y="6522720"/>
            <a:ext cx="441146" cy="369332"/>
          </a:xfrm>
          <a:prstGeom prst="rect">
            <a:avLst/>
          </a:prstGeom>
          <a:noFill/>
        </p:spPr>
        <p:txBody>
          <a:bodyPr wrap="none" rtlCol="0">
            <a:spAutoFit/>
          </a:bodyPr>
          <a:lstStyle/>
          <a:p>
            <a:fld id="{0BB2209E-AB5B-4376-A7ED-A1C278F6F9C4}" type="slidenum">
              <a:rPr lang="en-US" smtClean="0"/>
              <a:t>59</a:t>
            </a:fld>
            <a:endParaRPr lang="en-US" dirty="0"/>
          </a:p>
        </p:txBody>
      </p:sp>
      <p:sp>
        <p:nvSpPr>
          <p:cNvPr id="2" name="Title 1">
            <a:extLst>
              <a:ext uri="{FF2B5EF4-FFF2-40B4-BE49-F238E27FC236}">
                <a16:creationId xmlns:a16="http://schemas.microsoft.com/office/drawing/2014/main" id="{B519E390-386A-4E98-A6DA-B959186A0D69}"/>
              </a:ext>
            </a:extLst>
          </p:cNvPr>
          <p:cNvSpPr>
            <a:spLocks noGrp="1"/>
          </p:cNvSpPr>
          <p:nvPr>
            <p:ph type="title"/>
          </p:nvPr>
        </p:nvSpPr>
        <p:spPr/>
        <p:txBody>
          <a:bodyPr/>
          <a:lstStyle/>
          <a:p>
            <a:r>
              <a:rPr lang="en-US" dirty="0"/>
              <a:t>Resources, A-H</a:t>
            </a:r>
          </a:p>
        </p:txBody>
      </p:sp>
      <p:sp>
        <p:nvSpPr>
          <p:cNvPr id="4" name="Content Placeholder 3">
            <a:extLst>
              <a:ext uri="{FF2B5EF4-FFF2-40B4-BE49-F238E27FC236}">
                <a16:creationId xmlns:a16="http://schemas.microsoft.com/office/drawing/2014/main" id="{C52D1EE3-4080-4976-9079-A5953D142CA5}"/>
              </a:ext>
            </a:extLst>
          </p:cNvPr>
          <p:cNvSpPr>
            <a:spLocks noGrp="1"/>
          </p:cNvSpPr>
          <p:nvPr>
            <p:ph idx="1"/>
          </p:nvPr>
        </p:nvSpPr>
        <p:spPr>
          <a:xfrm>
            <a:off x="171331" y="1409700"/>
            <a:ext cx="4069080" cy="4648199"/>
          </a:xfrm>
        </p:spPr>
        <p:txBody>
          <a:bodyPr>
            <a:noAutofit/>
          </a:bodyPr>
          <a:lstStyle/>
          <a:p>
            <a:pPr marR="0">
              <a:spcBef>
                <a:spcPts val="0"/>
              </a:spcBef>
              <a:buFont typeface="Arial" panose="020B0604020202020204" pitchFamily="34" charset="0"/>
              <a:buChar char="•"/>
            </a:pPr>
            <a:r>
              <a:rPr lang="en-US" sz="1600" dirty="0">
                <a:solidFill>
                  <a:srgbClr val="00558C"/>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Afro-American Cultural Center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600" dirty="0">
                <a:solidFill>
                  <a:srgbClr val="00558C"/>
                </a:solidFill>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Asian Pacific American Cultural Center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Benefits</a:t>
            </a:r>
            <a:r>
              <a:rPr lang="en-US" sz="1600" dirty="0">
                <a:solidFill>
                  <a:srgbClr val="00558C"/>
                </a:solidFill>
                <a:effectLst/>
                <a:latin typeface="+mn-lt"/>
                <a:ea typeface="Calibri" panose="020F0502020204030204" pitchFamily="34" charset="0"/>
                <a:cs typeface="Times New Roman" panose="02020603050405020304" pitchFamily="18" charset="0"/>
              </a:rPr>
              <a:t> </a:t>
            </a:r>
          </a:p>
          <a:p>
            <a:pPr marR="0">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Campaign to Organize Graduate Students (COGS)</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6"/>
              </a:rPr>
              <a:t>Center for Inclusive Academic Excellence (CIAE)</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Center for Language &amp; Culture Learning</a:t>
            </a:r>
          </a:p>
          <a:p>
            <a:pPr marR="0">
              <a:spcBef>
                <a:spcPts val="0"/>
              </a:spcBef>
              <a:buFont typeface="Arial" panose="020B0604020202020204" pitchFamily="34" charset="0"/>
              <a:buChar char="•"/>
            </a:pPr>
            <a:r>
              <a:rPr lang="en-US" sz="1600" dirty="0">
                <a:solidFill>
                  <a:srgbClr val="00558C"/>
                </a:solidFill>
                <a:hlinkClick r:id="rId8">
                  <a:extLst>
                    <a:ext uri="{A12FA001-AC4F-418D-AE19-62706E023703}">
                      <ahyp:hlinkClr xmlns:ahyp="http://schemas.microsoft.com/office/drawing/2018/hyperlinkcolor" val="tx"/>
                    </a:ext>
                  </a:extLst>
                </a:hlinkClick>
              </a:rPr>
              <a:t>CLAS Student Records and Confidentiality site</a:t>
            </a:r>
            <a:endParaRPr lang="en-US" sz="1600" dirty="0">
              <a:solidFill>
                <a:srgbClr val="00558C"/>
              </a:solidFill>
            </a:endParaRPr>
          </a:p>
          <a:p>
            <a:pPr>
              <a:spcBef>
                <a:spcPts val="0"/>
              </a:spcBef>
              <a:buFont typeface="Arial" panose="020B0604020202020204" pitchFamily="34" charset="0"/>
              <a:buChar char="•"/>
            </a:pPr>
            <a:r>
              <a:rPr lang="en-US" sz="1600" u="sng" dirty="0">
                <a:solidFill>
                  <a:srgbClr val="00558C"/>
                </a:solidFill>
                <a:latin typeface="+mn-lt"/>
                <a:ea typeface="Calibri" panose="020F0502020204030204" pitchFamily="34" charset="0"/>
                <a:cs typeface="Times New Roman" panose="02020603050405020304" pitchFamily="18" charset="0"/>
              </a:rPr>
              <a:t>CLAS Graduate Education Policies</a:t>
            </a:r>
            <a:endParaRPr lang="en-US" sz="1600" u="sng" dirty="0">
              <a:solidFill>
                <a:srgbClr val="00558C"/>
              </a:solidFill>
              <a:latin typeface="+mn-lt"/>
              <a:cs typeface="Times New Roman" panose="02020603050405020304" pitchFamily="18" charset="0"/>
              <a:hlinkClick r:id="rId7">
                <a:extLst>
                  <a:ext uri="{A12FA001-AC4F-418D-AE19-62706E023703}">
                    <ahyp:hlinkClr xmlns:ahyp="http://schemas.microsoft.com/office/drawing/2018/hyperlinkcolor" val="tx"/>
                  </a:ext>
                </a:extLst>
              </a:hlinkClick>
            </a:endParaRPr>
          </a:p>
          <a:p>
            <a:pPr marR="0">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CLAS Policies and Procedures  </a:t>
            </a:r>
            <a:endParaRPr lang="en-US" sz="1600" u="sng"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600" dirty="0">
                <a:solidFill>
                  <a:srgbClr val="00558C"/>
                </a:solidFill>
                <a:hlinkClick r:id="rId10">
                  <a:extLst>
                    <a:ext uri="{A12FA001-AC4F-418D-AE19-62706E023703}">
                      <ahyp:hlinkClr xmlns:ahyp="http://schemas.microsoft.com/office/drawing/2018/hyperlinkcolor" val="tx"/>
                    </a:ext>
                  </a:extLst>
                </a:hlinkClick>
              </a:rPr>
              <a:t>COVID-19 website</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Classroom Technology </a:t>
            </a:r>
            <a:endParaRPr lang="en-US" sz="1600" u="sng" dirty="0">
              <a:solidFill>
                <a:srgbClr val="00558C"/>
              </a:solidFill>
              <a:effectLst/>
              <a:latin typeface="+mn-lt"/>
              <a:ea typeface="Calibri" panose="020F0502020204030204" pitchFamily="34" charset="0"/>
              <a:cs typeface="Times New Roman" panose="02020603050405020304" pitchFamily="18" charset="0"/>
            </a:endParaRPr>
          </a:p>
          <a:p>
            <a:pPr>
              <a:spcBef>
                <a:spcPts val="0"/>
              </a:spcBef>
              <a:buFont typeface="Arial" panose="020B0604020202020204" pitchFamily="34" charset="0"/>
              <a:buChar char="•"/>
            </a:pPr>
            <a:r>
              <a:rPr lang="en-US" sz="1600" b="0" i="0" dirty="0">
                <a:solidFill>
                  <a:srgbClr val="00558C"/>
                </a:solidFill>
                <a:effectLst/>
                <a:latin typeface="+mn-lt"/>
                <a:hlinkClick r:id="rId12">
                  <a:extLst>
                    <a:ext uri="{A12FA001-AC4F-418D-AE19-62706E023703}">
                      <ahyp:hlinkClr xmlns:ahyp="http://schemas.microsoft.com/office/drawing/2018/hyperlinkcolor" val="tx"/>
                    </a:ext>
                  </a:extLst>
                </a:hlinkClick>
              </a:rPr>
              <a:t>Creating a coherent lesson plan for each class period</a:t>
            </a:r>
            <a:endParaRPr lang="en-US" sz="1600" b="0" i="0" dirty="0">
              <a:solidFill>
                <a:srgbClr val="00558C"/>
              </a:solidFill>
              <a:effectLst/>
              <a:latin typeface="+mn-lt"/>
            </a:endParaRPr>
          </a:p>
          <a:p>
            <a:pPr>
              <a:spcBef>
                <a:spcPts val="0"/>
              </a:spcBef>
              <a:buFont typeface="Arial" panose="020B0604020202020204" pitchFamily="34" charset="0"/>
              <a:buChar char="•"/>
            </a:pPr>
            <a:r>
              <a:rPr lang="en-US" sz="1600" b="0" i="0" dirty="0">
                <a:solidFill>
                  <a:srgbClr val="00558C"/>
                </a:solidFill>
                <a:effectLst/>
                <a:latin typeface="+mn-lt"/>
                <a:hlinkClick r:id="rId13">
                  <a:extLst>
                    <a:ext uri="{A12FA001-AC4F-418D-AE19-62706E023703}">
                      <ahyp:hlinkClr xmlns:ahyp="http://schemas.microsoft.com/office/drawing/2018/hyperlinkcolor" val="tx"/>
                    </a:ext>
                  </a:extLst>
                </a:hlinkClick>
              </a:rPr>
              <a:t>Cultivating a welcoming and professional classroom atmosphere </a:t>
            </a:r>
            <a:endParaRPr lang="en-US" sz="1600" b="0" i="0" dirty="0">
              <a:solidFill>
                <a:srgbClr val="00558C"/>
              </a:solidFill>
              <a:effectLst/>
              <a:latin typeface="+mn-lt"/>
            </a:endParaRPr>
          </a:p>
          <a:p>
            <a:pPr>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Department of Public Safety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endParaRPr lang="en-US" sz="1600" dirty="0">
              <a:solidFill>
                <a:srgbClr val="00558C"/>
              </a:solidFill>
              <a:effectLst/>
              <a:latin typeface="+mn-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BEC86FA-DD6F-4BD8-AFAC-C41CCA0CD6E4}"/>
              </a:ext>
            </a:extLst>
          </p:cNvPr>
          <p:cNvSpPr txBox="1"/>
          <p:nvPr/>
        </p:nvSpPr>
        <p:spPr>
          <a:xfrm>
            <a:off x="4261330" y="1350770"/>
            <a:ext cx="4612703" cy="5016758"/>
          </a:xfrm>
          <a:prstGeom prst="rect">
            <a:avLst/>
          </a:prstGeom>
          <a:noFill/>
        </p:spPr>
        <p:txBody>
          <a:bodyPr wrap="square">
            <a:spAutoFit/>
          </a:bodyPr>
          <a:lstStyle/>
          <a:p>
            <a:pPr marL="283464" marR="0" indent="-283464">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Duo Two-Step Login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83464" marR="0" indent="-283464">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Employee Assistance Program (EAP)</a:t>
            </a:r>
            <a:r>
              <a:rPr lang="en-US" sz="1600" u="sng" dirty="0">
                <a:solidFill>
                  <a:srgbClr val="00558C"/>
                </a:solidFill>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(full TA appointments) </a:t>
            </a:r>
            <a:endParaRPr lang="en-US" sz="1600" u="sng" dirty="0">
              <a:effectLst/>
              <a:latin typeface="+mn-lt"/>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endParaRPr>
          </a:p>
          <a:p>
            <a:pPr marL="283464" marR="0" indent="-283464">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Employee Resources </a:t>
            </a:r>
            <a:endParaRPr lang="en-US" sz="1600" u="sng" dirty="0">
              <a:solidFill>
                <a:srgbClr val="00558C"/>
              </a:solidFill>
              <a:effectLst/>
              <a:latin typeface="+mn-lt"/>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endParaRPr>
          </a:p>
          <a:p>
            <a:pPr marL="283464" marR="0" indent="-283464">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Employee Self Service </a:t>
            </a:r>
            <a:endParaRPr lang="en-US" sz="1600" u="sng" dirty="0">
              <a:solidFill>
                <a:srgbClr val="00558C"/>
              </a:solidFill>
              <a:effectLst/>
              <a:latin typeface="+mn-lt"/>
              <a:ea typeface="Calibri" panose="020F0502020204030204" pitchFamily="34" charset="0"/>
              <a:cs typeface="Times New Roman" panose="02020603050405020304" pitchFamily="18" charset="0"/>
            </a:endParaRPr>
          </a:p>
          <a:p>
            <a:pPr marL="283464" marR="0" indent="-283464">
              <a:spcBef>
                <a:spcPts val="0"/>
              </a:spcBef>
              <a:buFont typeface="Arial" panose="020B0604020202020204" pitchFamily="34" charset="0"/>
              <a:buChar char="•"/>
            </a:pPr>
            <a:r>
              <a:rPr lang="en-US" sz="1600" u="sng" dirty="0">
                <a:solidFill>
                  <a:srgbClr val="00558C"/>
                </a:solidFill>
                <a:latin typeface="+mn-lt"/>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Exchanges: Journal of Lit Translation</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83464" marR="0" indent="-283464">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Faculty and Staff Disability Services (FSDS)</a:t>
            </a:r>
            <a:r>
              <a:rPr lang="en-US" sz="1600" dirty="0">
                <a:solidFill>
                  <a:srgbClr val="00558C"/>
                </a:solidFill>
                <a:effectLst/>
                <a:latin typeface="+mn-lt"/>
                <a:ea typeface="Calibri" panose="020F0502020204030204" pitchFamily="34" charset="0"/>
                <a:cs typeface="Times New Roman" panose="02020603050405020304" pitchFamily="18" charset="0"/>
              </a:rPr>
              <a:t> </a:t>
            </a:r>
            <a:r>
              <a:rPr lang="en-US" sz="1600" dirty="0">
                <a:effectLst/>
                <a:latin typeface="+mn-lt"/>
                <a:ea typeface="Calibri" panose="020F0502020204030204" pitchFamily="34" charset="0"/>
                <a:cs typeface="Times New Roman" panose="02020603050405020304" pitchFamily="18" charset="0"/>
              </a:rPr>
              <a:t>(accommodations as an employee)</a:t>
            </a:r>
            <a:endParaRPr lang="en-US" sz="1600" u="sng" dirty="0">
              <a:solidFill>
                <a:srgbClr val="00558C"/>
              </a:solidFill>
              <a:effectLst/>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endParaRPr>
          </a:p>
          <a:p>
            <a:pPr marL="285750" marR="0" indent="-285750">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G</a:t>
            </a:r>
            <a:r>
              <a:rPr lang="en-US" sz="1600" u="sng" dirty="0">
                <a:solidFill>
                  <a:srgbClr val="00558C"/>
                </a:solidFill>
                <a:effectLst/>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rad Success Center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2">
                  <a:extLst>
                    <a:ext uri="{A12FA001-AC4F-418D-AE19-62706E023703}">
                      <ahyp:hlinkClr xmlns:ahyp="http://schemas.microsoft.com/office/drawing/2018/hyperlinkcolor" val="tx"/>
                    </a:ext>
                  </a:extLst>
                </a:hlinkClick>
              </a:rPr>
              <a:t>Graduate College Academic Affairs</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Graduate College- Funding</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Graduate College Manual of Rules and Regulations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Graduate College Office Diversity, Equity, and Inclusion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6"/>
              </a:rPr>
              <a:t>Graduate College Orientation and New Student Resources AY 2022-2023</a:t>
            </a:r>
            <a:endParaRPr lang="en-US" sz="1600" u="sng" dirty="0">
              <a:solidFill>
                <a:srgbClr val="00558C"/>
              </a:solidFill>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dirty="0">
                <a:hlinkClick r:id="rId27"/>
              </a:rPr>
              <a:t>Graduate Student Employment Agreement</a:t>
            </a:r>
            <a:endParaRPr lang="en-US" sz="1600" dirty="0">
              <a:solidFill>
                <a:srgbClr val="00558C"/>
              </a:solidFill>
              <a:effectLst/>
              <a:highlight>
                <a:srgbClr val="FF00FF"/>
              </a:highligh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Harassment Prevention Training link</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9">
                  <a:extLst>
                    <a:ext uri="{A12FA001-AC4F-418D-AE19-62706E023703}">
                      <ahyp:hlinkClr xmlns:ahyp="http://schemas.microsoft.com/office/drawing/2018/hyperlinkcolor" val="tx"/>
                    </a:ext>
                  </a:extLst>
                </a:hlinkClick>
              </a:rPr>
              <a:t>Hawk Alert </a:t>
            </a:r>
            <a:endParaRPr lang="en-US" sz="1600" u="sng" dirty="0">
              <a:solidFill>
                <a:srgbClr val="00558C"/>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54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664C1B-422B-48CC-8224-6D6673EF14B5}"/>
              </a:ext>
              <a:ext uri="{C183D7F6-B498-43B3-948B-1728B52AA6E4}">
                <adec:decorative xmlns:adec="http://schemas.microsoft.com/office/drawing/2017/decorative" val="0"/>
              </a:ext>
            </a:extLst>
          </p:cNvPr>
          <p:cNvSpPr txBox="1"/>
          <p:nvPr/>
        </p:nvSpPr>
        <p:spPr>
          <a:xfrm>
            <a:off x="8821784" y="6496592"/>
            <a:ext cx="312906" cy="369332"/>
          </a:xfrm>
          <a:prstGeom prst="rect">
            <a:avLst/>
          </a:prstGeom>
          <a:noFill/>
        </p:spPr>
        <p:txBody>
          <a:bodyPr wrap="none" rtlCol="0">
            <a:spAutoFit/>
          </a:bodyPr>
          <a:lstStyle/>
          <a:p>
            <a:fld id="{9C5603D2-E7D9-4399-9C6E-D836287012C9}" type="slidenum">
              <a:rPr lang="en-US" smtClean="0"/>
              <a:t>6</a:t>
            </a:fld>
            <a:endParaRPr lang="en-US" dirty="0"/>
          </a:p>
        </p:txBody>
      </p:sp>
      <p:sp>
        <p:nvSpPr>
          <p:cNvPr id="2" name="Title 1">
            <a:extLst>
              <a:ext uri="{FF2B5EF4-FFF2-40B4-BE49-F238E27FC236}">
                <a16:creationId xmlns:a16="http://schemas.microsoft.com/office/drawing/2014/main" id="{898E58F9-1CCE-41DD-BA28-91C541F999AC}"/>
              </a:ext>
            </a:extLst>
          </p:cNvPr>
          <p:cNvSpPr>
            <a:spLocks noGrp="1"/>
          </p:cNvSpPr>
          <p:nvPr>
            <p:ph type="title"/>
          </p:nvPr>
        </p:nvSpPr>
        <p:spPr/>
        <p:txBody>
          <a:bodyPr>
            <a:normAutofit fontScale="90000"/>
          </a:bodyPr>
          <a:lstStyle/>
          <a:p>
            <a:r>
              <a:rPr lang="en-US" dirty="0"/>
              <a:t>AY 2022-23 DGS, DEO, and</a:t>
            </a:r>
            <a:br>
              <a:rPr lang="en-US" dirty="0"/>
            </a:br>
            <a:r>
              <a:rPr lang="en-US" dirty="0"/>
              <a:t>TA Supervisor Information</a:t>
            </a:r>
            <a:endParaRPr lang="en-US" dirty="0">
              <a:highlight>
                <a:srgbClr val="FF00FF"/>
              </a:highlight>
            </a:endParaRPr>
          </a:p>
        </p:txBody>
      </p:sp>
      <p:graphicFrame>
        <p:nvGraphicFramePr>
          <p:cNvPr id="5" name="Table 5">
            <a:extLst>
              <a:ext uri="{FF2B5EF4-FFF2-40B4-BE49-F238E27FC236}">
                <a16:creationId xmlns:a16="http://schemas.microsoft.com/office/drawing/2014/main" id="{D7717B62-B2A8-4BB3-9588-2B335122C564}"/>
              </a:ext>
            </a:extLst>
          </p:cNvPr>
          <p:cNvGraphicFramePr>
            <a:graphicFrameLocks noGrp="1"/>
          </p:cNvGraphicFramePr>
          <p:nvPr>
            <p:extLst>
              <p:ext uri="{D42A27DB-BD31-4B8C-83A1-F6EECF244321}">
                <p14:modId xmlns:p14="http://schemas.microsoft.com/office/powerpoint/2010/main" val="1703448899"/>
              </p:ext>
            </p:extLst>
          </p:nvPr>
        </p:nvGraphicFramePr>
        <p:xfrm>
          <a:off x="113212" y="1498000"/>
          <a:ext cx="8961120" cy="4307564"/>
        </p:xfrm>
        <a:graphic>
          <a:graphicData uri="http://schemas.openxmlformats.org/drawingml/2006/table">
            <a:tbl>
              <a:tblPr firstRow="1" bandRow="1">
                <a:tableStyleId>{5C22544A-7EE6-4342-B048-85BDC9FD1C3A}</a:tableStyleId>
              </a:tblPr>
              <a:tblGrid>
                <a:gridCol w="1317236">
                  <a:extLst>
                    <a:ext uri="{9D8B030D-6E8A-4147-A177-3AD203B41FA5}">
                      <a16:colId xmlns:a16="http://schemas.microsoft.com/office/drawing/2014/main" val="1041421058"/>
                    </a:ext>
                  </a:extLst>
                </a:gridCol>
                <a:gridCol w="2758375">
                  <a:extLst>
                    <a:ext uri="{9D8B030D-6E8A-4147-A177-3AD203B41FA5}">
                      <a16:colId xmlns:a16="http://schemas.microsoft.com/office/drawing/2014/main" val="2036648736"/>
                    </a:ext>
                  </a:extLst>
                </a:gridCol>
                <a:gridCol w="1959428">
                  <a:extLst>
                    <a:ext uri="{9D8B030D-6E8A-4147-A177-3AD203B41FA5}">
                      <a16:colId xmlns:a16="http://schemas.microsoft.com/office/drawing/2014/main" val="2879742673"/>
                    </a:ext>
                  </a:extLst>
                </a:gridCol>
                <a:gridCol w="2926081">
                  <a:extLst>
                    <a:ext uri="{9D8B030D-6E8A-4147-A177-3AD203B41FA5}">
                      <a16:colId xmlns:a16="http://schemas.microsoft.com/office/drawing/2014/main" val="169091718"/>
                    </a:ext>
                  </a:extLst>
                </a:gridCol>
              </a:tblGrid>
              <a:tr h="790396">
                <a:tc>
                  <a:txBody>
                    <a:bodyPr/>
                    <a:lstStyle/>
                    <a:p>
                      <a:pPr algn="ctr"/>
                      <a:r>
                        <a:rPr lang="en-US" sz="1300" dirty="0">
                          <a:solidFill>
                            <a:schemeClr val="tx1"/>
                          </a:solidFill>
                        </a:rPr>
                        <a:t>Department</a:t>
                      </a:r>
                    </a:p>
                  </a:txBody>
                  <a:tcPr marL="85021" marR="85021" marT="42510" marB="42510" anchor="ctr">
                    <a:solidFill>
                      <a:schemeClr val="accent1"/>
                    </a:solidFill>
                  </a:tcPr>
                </a:tc>
                <a:tc>
                  <a:txBody>
                    <a:bodyPr/>
                    <a:lstStyle/>
                    <a:p>
                      <a:pPr algn="ctr"/>
                      <a:r>
                        <a:rPr lang="en-US" sz="1300" dirty="0">
                          <a:solidFill>
                            <a:schemeClr val="tx1"/>
                          </a:solidFill>
                        </a:rPr>
                        <a:t>Departmental Executive Officer (DEO)</a:t>
                      </a:r>
                    </a:p>
                  </a:txBody>
                  <a:tcPr marL="85021" marR="85021" marT="42510" marB="42510" anchor="ctr">
                    <a:solidFill>
                      <a:schemeClr val="accent1"/>
                    </a:solidFill>
                  </a:tcPr>
                </a:tc>
                <a:tc>
                  <a:txBody>
                    <a:bodyPr/>
                    <a:lstStyle/>
                    <a:p>
                      <a:pPr algn="ctr"/>
                      <a:r>
                        <a:rPr lang="en-US" sz="1300" dirty="0">
                          <a:solidFill>
                            <a:schemeClr val="tx1"/>
                          </a:solidFill>
                        </a:rPr>
                        <a:t>Director of Graduate Studies (DGS)</a:t>
                      </a:r>
                    </a:p>
                  </a:txBody>
                  <a:tcPr marL="85021" marR="85021" marT="42510" marB="42510" anchor="ctr">
                    <a:solidFill>
                      <a:schemeClr val="accent1"/>
                    </a:solidFill>
                  </a:tcPr>
                </a:tc>
                <a:tc>
                  <a:txBody>
                    <a:bodyPr/>
                    <a:lstStyle/>
                    <a:p>
                      <a:pPr algn="ctr"/>
                      <a:r>
                        <a:rPr lang="en-US" sz="1300" dirty="0">
                          <a:solidFill>
                            <a:schemeClr val="tx1"/>
                          </a:solidFill>
                        </a:rPr>
                        <a:t>TA Supervisors</a:t>
                      </a:r>
                    </a:p>
                  </a:txBody>
                  <a:tcPr marL="85021" marR="85021" marT="42510" marB="42510" anchor="ctr">
                    <a:solidFill>
                      <a:schemeClr val="accent1"/>
                    </a:solidFill>
                  </a:tcPr>
                </a:tc>
                <a:extLst>
                  <a:ext uri="{0D108BD9-81ED-4DB2-BD59-A6C34878D82A}">
                    <a16:rowId xmlns:a16="http://schemas.microsoft.com/office/drawing/2014/main" val="861478484"/>
                  </a:ext>
                </a:extLst>
              </a:tr>
              <a:tr h="681693">
                <a:tc>
                  <a:txBody>
                    <a:bodyPr/>
                    <a:lstStyle/>
                    <a:p>
                      <a:pPr algn="ctr"/>
                      <a:r>
                        <a:rPr lang="en-US" sz="1300" b="1" dirty="0"/>
                        <a:t>French and Italian</a:t>
                      </a:r>
                    </a:p>
                  </a:txBody>
                  <a:tcPr marL="85021" marR="85021" marT="42510" marB="42510" anchor="ctr"/>
                </a:tc>
                <a:tc>
                  <a:txBody>
                    <a:bodyPr/>
                    <a:lstStyle/>
                    <a:p>
                      <a:pPr algn="ctr"/>
                      <a:r>
                        <a:rPr lang="en-US" sz="1300" dirty="0"/>
                        <a:t>Roxanna Curto</a:t>
                      </a:r>
                    </a:p>
                  </a:txBody>
                  <a:tcPr marL="85021" marR="85021" marT="42510" marB="42510" anchor="ctr"/>
                </a:tc>
                <a:tc>
                  <a:txBody>
                    <a:bodyPr/>
                    <a:lstStyle/>
                    <a:p>
                      <a:pPr algn="ctr"/>
                      <a:r>
                        <a:rPr lang="en-US" sz="1300" dirty="0"/>
                        <a:t>Anny Curtius</a:t>
                      </a:r>
                    </a:p>
                  </a:txBody>
                  <a:tcPr marL="85021" marR="85021" marT="42510" marB="42510" anchor="ctr"/>
                </a:tc>
                <a:tc>
                  <a:txBody>
                    <a:bodyPr/>
                    <a:lstStyle/>
                    <a:p>
                      <a:pPr algn="ctr"/>
                      <a:r>
                        <a:rPr lang="en-US" sz="1300" dirty="0"/>
                        <a:t>Emilie Destruel </a:t>
                      </a:r>
                      <a:r>
                        <a:rPr lang="en-US" sz="800" dirty="0"/>
                        <a:t>(French Language)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t>Roxanna Curto </a:t>
                      </a:r>
                      <a:r>
                        <a:rPr lang="en-US" sz="800" dirty="0"/>
                        <a:t>(Global Sports)</a:t>
                      </a:r>
                    </a:p>
                  </a:txBody>
                  <a:tcPr marL="85021" marR="85021" marT="42510" marB="42510" anchor="ctr"/>
                </a:tc>
                <a:extLst>
                  <a:ext uri="{0D108BD9-81ED-4DB2-BD59-A6C34878D82A}">
                    <a16:rowId xmlns:a16="http://schemas.microsoft.com/office/drawing/2014/main" val="1908692079"/>
                  </a:ext>
                </a:extLst>
              </a:tr>
              <a:tr h="790396">
                <a:tc>
                  <a:txBody>
                    <a:bodyPr/>
                    <a:lstStyle/>
                    <a:p>
                      <a:pPr algn="ctr"/>
                      <a:r>
                        <a:rPr lang="en-US" sz="1300" b="1" dirty="0"/>
                        <a:t>German</a:t>
                      </a:r>
                    </a:p>
                  </a:txBody>
                  <a:tcPr marL="85021" marR="85021" marT="42510" marB="42510" anchor="ctr"/>
                </a:tc>
                <a:tc>
                  <a:txBody>
                    <a:bodyPr/>
                    <a:lstStyle/>
                    <a:p>
                      <a:pPr algn="ctr"/>
                      <a:r>
                        <a:rPr lang="en-US" sz="1300" dirty="0"/>
                        <a:t>DEO- Jill Beckman</a:t>
                      </a:r>
                    </a:p>
                    <a:p>
                      <a:pPr algn="ctr"/>
                      <a:r>
                        <a:rPr lang="en-US" sz="1300" dirty="0"/>
                        <a:t>Area Coordinator- Glenn Ehrstine</a:t>
                      </a:r>
                    </a:p>
                  </a:txBody>
                  <a:tcPr marL="85021" marR="85021" marT="42510" marB="42510" anchor="ctr"/>
                </a:tc>
                <a:tc>
                  <a:txBody>
                    <a:bodyPr/>
                    <a:lstStyle/>
                    <a:p>
                      <a:pPr algn="ctr"/>
                      <a:r>
                        <a:rPr lang="en-US" sz="1300" dirty="0"/>
                        <a:t>N/A</a:t>
                      </a:r>
                    </a:p>
                  </a:txBody>
                  <a:tcPr marL="85021" marR="85021" marT="42510" marB="42510" anchor="ctr"/>
                </a:tc>
                <a:tc>
                  <a:txBody>
                    <a:bodyPr/>
                    <a:lstStyle/>
                    <a:p>
                      <a:pPr algn="ctr"/>
                      <a:r>
                        <a:rPr lang="en-US" sz="1300" dirty="0"/>
                        <a:t>Bruce Nottingham-Spencer </a:t>
                      </a:r>
                      <a:r>
                        <a:rPr lang="en-US" sz="800" dirty="0"/>
                        <a:t>(Elementary)</a:t>
                      </a:r>
                    </a:p>
                    <a:p>
                      <a:pPr algn="ctr"/>
                      <a:r>
                        <a:rPr lang="en-US" sz="1300" dirty="0"/>
                        <a:t> Elke Heckner </a:t>
                      </a:r>
                      <a:r>
                        <a:rPr lang="en-US" sz="800" dirty="0"/>
                        <a:t>(Intermediate)</a:t>
                      </a:r>
                    </a:p>
                  </a:txBody>
                  <a:tcPr marL="85021" marR="85021" marT="42510" marB="42510" anchor="ctr"/>
                </a:tc>
                <a:extLst>
                  <a:ext uri="{0D108BD9-81ED-4DB2-BD59-A6C34878D82A}">
                    <a16:rowId xmlns:a16="http://schemas.microsoft.com/office/drawing/2014/main" val="1855912684"/>
                  </a:ext>
                </a:extLst>
              </a:tr>
              <a:tr h="681693">
                <a:tc>
                  <a:txBody>
                    <a:bodyPr/>
                    <a:lstStyle/>
                    <a:p>
                      <a:pPr algn="ctr"/>
                      <a:r>
                        <a:rPr lang="en-US" sz="1300" b="1" dirty="0"/>
                        <a:t>Linguistics</a:t>
                      </a:r>
                    </a:p>
                  </a:txBody>
                  <a:tcPr marL="85021" marR="85021" marT="42510" marB="42510" anchor="ctr"/>
                </a:tc>
                <a:tc>
                  <a:txBody>
                    <a:bodyPr/>
                    <a:lstStyle/>
                    <a:p>
                      <a:pPr algn="ctr"/>
                      <a:r>
                        <a:rPr lang="en-US" sz="1300" dirty="0"/>
                        <a:t>Sarah Fagan</a:t>
                      </a:r>
                    </a:p>
                  </a:txBody>
                  <a:tcPr marL="85021" marR="85021" marT="42510" marB="42510" anchor="ctr"/>
                </a:tc>
                <a:tc>
                  <a:txBody>
                    <a:bodyPr/>
                    <a:lstStyle/>
                    <a:p>
                      <a:pPr algn="ctr"/>
                      <a:r>
                        <a:rPr lang="en-US" sz="1300" dirty="0"/>
                        <a:t>Christine Shea</a:t>
                      </a:r>
                    </a:p>
                  </a:txBody>
                  <a:tcPr marL="85021" marR="85021" marT="42510" marB="42510" anchor="ctr"/>
                </a:tc>
                <a:tc>
                  <a:txBody>
                    <a:bodyPr/>
                    <a:lstStyle/>
                    <a:p>
                      <a:pPr algn="ctr"/>
                      <a:r>
                        <a:rPr lang="en-US" sz="1300" dirty="0"/>
                        <a:t>See Primary Instructor of course to which you are assigned</a:t>
                      </a:r>
                    </a:p>
                  </a:txBody>
                  <a:tcPr marL="85021" marR="85021" marT="42510" marB="42510" anchor="ctr"/>
                </a:tc>
                <a:extLst>
                  <a:ext uri="{0D108BD9-81ED-4DB2-BD59-A6C34878D82A}">
                    <a16:rowId xmlns:a16="http://schemas.microsoft.com/office/drawing/2014/main" val="2982184649"/>
                  </a:ext>
                </a:extLst>
              </a:tr>
              <a:tr h="681693">
                <a:tc>
                  <a:txBody>
                    <a:bodyPr/>
                    <a:lstStyle/>
                    <a:p>
                      <a:pPr algn="ctr"/>
                      <a:r>
                        <a:rPr lang="en-US" sz="1300" b="1" dirty="0"/>
                        <a:t>Literary Translation</a:t>
                      </a:r>
                    </a:p>
                  </a:txBody>
                  <a:tcPr marL="85021" marR="85021" marT="42510" marB="42510" anchor="ctr"/>
                </a:tc>
                <a:tc>
                  <a:txBody>
                    <a:bodyPr/>
                    <a:lstStyle/>
                    <a:p>
                      <a:pPr algn="ctr"/>
                      <a:r>
                        <a:rPr lang="en-US" sz="1300" dirty="0"/>
                        <a:t>DEO-Jill Beckman</a:t>
                      </a:r>
                    </a:p>
                    <a:p>
                      <a:pPr algn="ctr"/>
                      <a:r>
                        <a:rPr lang="en-US" sz="1300" dirty="0"/>
                        <a:t>Area Coordinator- Aron Aji</a:t>
                      </a:r>
                    </a:p>
                  </a:txBody>
                  <a:tcPr marL="85021" marR="85021" marT="42510" marB="42510" anchor="ctr"/>
                </a:tc>
                <a:tc>
                  <a:txBody>
                    <a:bodyPr/>
                    <a:lstStyle/>
                    <a:p>
                      <a:pPr algn="ctr"/>
                      <a:r>
                        <a:rPr lang="en-US" sz="1300" dirty="0"/>
                        <a:t>Jan Steyn</a:t>
                      </a:r>
                    </a:p>
                  </a:txBody>
                  <a:tcPr marL="85021" marR="85021" marT="42510" marB="42510" anchor="ctr"/>
                </a:tc>
                <a:tc>
                  <a:txBody>
                    <a:bodyPr/>
                    <a:lstStyle/>
                    <a:p>
                      <a:pPr algn="ctr"/>
                      <a:r>
                        <a:rPr lang="en-US" sz="1300" dirty="0"/>
                        <a:t>N/A</a:t>
                      </a:r>
                    </a:p>
                  </a:txBody>
                  <a:tcPr marL="85021" marR="85021" marT="42510" marB="42510" anchor="ctr"/>
                </a:tc>
                <a:extLst>
                  <a:ext uri="{0D108BD9-81ED-4DB2-BD59-A6C34878D82A}">
                    <a16:rowId xmlns:a16="http://schemas.microsoft.com/office/drawing/2014/main" val="1806022506"/>
                  </a:ext>
                </a:extLst>
              </a:tr>
              <a:tr h="681693">
                <a:tc>
                  <a:txBody>
                    <a:bodyPr/>
                    <a:lstStyle/>
                    <a:p>
                      <a:pPr algn="ctr"/>
                      <a:r>
                        <a:rPr lang="en-US" sz="1300" b="1" dirty="0"/>
                        <a:t>Spanish and Portuguese </a:t>
                      </a:r>
                    </a:p>
                  </a:txBody>
                  <a:tcPr marL="85021" marR="85021" marT="42510" marB="42510" anchor="ctr"/>
                </a:tc>
                <a:tc>
                  <a:txBody>
                    <a:bodyPr/>
                    <a:lstStyle/>
                    <a:p>
                      <a:pPr algn="ctr"/>
                      <a:r>
                        <a:rPr lang="en-US" sz="1300" dirty="0"/>
                        <a:t>Amber Brian</a:t>
                      </a:r>
                    </a:p>
                  </a:txBody>
                  <a:tcPr marL="85021" marR="85021" marT="42510" marB="42510" anchor="ctr"/>
                </a:tc>
                <a:tc>
                  <a:txBody>
                    <a:bodyPr/>
                    <a:lstStyle/>
                    <a:p>
                      <a:pPr algn="ctr"/>
                      <a:r>
                        <a:rPr lang="en-US" sz="1300" dirty="0"/>
                        <a:t>Christine Shea </a:t>
                      </a:r>
                      <a:r>
                        <a:rPr lang="en-US" sz="800" dirty="0"/>
                        <a:t>(MA &amp; PhD)</a:t>
                      </a:r>
                    </a:p>
                    <a:p>
                      <a:pPr algn="ctr"/>
                      <a:r>
                        <a:rPr lang="en-US" sz="1300" dirty="0"/>
                        <a:t>Luis Muñoz </a:t>
                      </a:r>
                      <a:r>
                        <a:rPr lang="en-US" sz="800" dirty="0"/>
                        <a:t>(MFA)</a:t>
                      </a:r>
                    </a:p>
                  </a:txBody>
                  <a:tcPr marL="85021" marR="85021" marT="42510" marB="42510" anchor="ctr"/>
                </a:tc>
                <a:tc>
                  <a:txBody>
                    <a:bodyPr/>
                    <a:lstStyle/>
                    <a:p>
                      <a:pPr algn="ctr"/>
                      <a:r>
                        <a:rPr lang="en-US" sz="1300" dirty="0"/>
                        <a:t>Giovanni Zimotti </a:t>
                      </a:r>
                      <a:r>
                        <a:rPr lang="en-US" sz="800" dirty="0"/>
                        <a:t>(Spanish)</a:t>
                      </a:r>
                    </a:p>
                    <a:p>
                      <a:pPr algn="ctr"/>
                      <a:r>
                        <a:rPr lang="en-US" sz="1300" dirty="0"/>
                        <a:t>Suzanne Wedeking </a:t>
                      </a:r>
                      <a:r>
                        <a:rPr lang="en-US" sz="800" dirty="0"/>
                        <a:t>(Portuguese)</a:t>
                      </a:r>
                    </a:p>
                  </a:txBody>
                  <a:tcPr marL="85021" marR="85021" marT="42510" marB="42510" anchor="ctr"/>
                </a:tc>
                <a:extLst>
                  <a:ext uri="{0D108BD9-81ED-4DB2-BD59-A6C34878D82A}">
                    <a16:rowId xmlns:a16="http://schemas.microsoft.com/office/drawing/2014/main" val="1820717222"/>
                  </a:ext>
                </a:extLst>
              </a:tr>
            </a:tbl>
          </a:graphicData>
        </a:graphic>
      </p:graphicFrame>
      <p:sp>
        <p:nvSpPr>
          <p:cNvPr id="3" name="Content Placeholder 2">
            <a:extLst>
              <a:ext uri="{FF2B5EF4-FFF2-40B4-BE49-F238E27FC236}">
                <a16:creationId xmlns:a16="http://schemas.microsoft.com/office/drawing/2014/main" id="{555D6480-D47D-40F8-9556-99C479300823}"/>
              </a:ext>
            </a:extLst>
          </p:cNvPr>
          <p:cNvSpPr>
            <a:spLocks noGrp="1"/>
          </p:cNvSpPr>
          <p:nvPr>
            <p:ph idx="1"/>
          </p:nvPr>
        </p:nvSpPr>
        <p:spPr>
          <a:xfrm>
            <a:off x="554508" y="5805564"/>
            <a:ext cx="8380485" cy="472242"/>
          </a:xfrm>
        </p:spPr>
        <p:txBody>
          <a:bodyPr>
            <a:normAutofit fontScale="92500"/>
          </a:bodyPr>
          <a:lstStyle/>
          <a:p>
            <a:r>
              <a:rPr lang="en-US" dirty="0"/>
              <a:t>Link: </a:t>
            </a:r>
            <a:r>
              <a:rPr lang="en-US" dirty="0">
                <a:hlinkClick r:id="rId2"/>
              </a:rPr>
              <a:t>Departmental Contact Information </a:t>
            </a:r>
            <a:r>
              <a:rPr lang="en-US" sz="1300" dirty="0"/>
              <a:t>(click on each department, then the People tab)</a:t>
            </a:r>
          </a:p>
          <a:p>
            <a:endParaRPr lang="en-US" dirty="0"/>
          </a:p>
        </p:txBody>
      </p:sp>
    </p:spTree>
    <p:extLst>
      <p:ext uri="{BB962C8B-B14F-4D97-AF65-F5344CB8AC3E}">
        <p14:creationId xmlns:p14="http://schemas.microsoft.com/office/powerpoint/2010/main" val="1124685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6EF52-0687-4F01-8734-61148B1DD016}"/>
              </a:ext>
              <a:ext uri="{C183D7F6-B498-43B3-948B-1728B52AA6E4}">
                <adec:decorative xmlns:adec="http://schemas.microsoft.com/office/drawing/2017/decorative" val="0"/>
              </a:ext>
            </a:extLst>
          </p:cNvPr>
          <p:cNvSpPr txBox="1"/>
          <p:nvPr/>
        </p:nvSpPr>
        <p:spPr>
          <a:xfrm>
            <a:off x="8701377" y="6514011"/>
            <a:ext cx="441146" cy="369332"/>
          </a:xfrm>
          <a:prstGeom prst="rect">
            <a:avLst/>
          </a:prstGeom>
          <a:noFill/>
        </p:spPr>
        <p:txBody>
          <a:bodyPr wrap="none" rtlCol="0">
            <a:spAutoFit/>
          </a:bodyPr>
          <a:lstStyle/>
          <a:p>
            <a:fld id="{2CFE1F64-A28E-4FCA-8036-D260F4F6BC99}" type="slidenum">
              <a:rPr lang="en-US" smtClean="0"/>
              <a:t>60</a:t>
            </a:fld>
            <a:endParaRPr lang="en-US" dirty="0"/>
          </a:p>
        </p:txBody>
      </p:sp>
      <p:sp>
        <p:nvSpPr>
          <p:cNvPr id="2" name="Title 1">
            <a:extLst>
              <a:ext uri="{FF2B5EF4-FFF2-40B4-BE49-F238E27FC236}">
                <a16:creationId xmlns:a16="http://schemas.microsoft.com/office/drawing/2014/main" id="{A53D49DC-550D-4108-8DD7-23DEFA1A6433}"/>
              </a:ext>
            </a:extLst>
          </p:cNvPr>
          <p:cNvSpPr>
            <a:spLocks noGrp="1"/>
          </p:cNvSpPr>
          <p:nvPr>
            <p:ph type="title"/>
          </p:nvPr>
        </p:nvSpPr>
        <p:spPr/>
        <p:txBody>
          <a:bodyPr/>
          <a:lstStyle/>
          <a:p>
            <a:r>
              <a:rPr lang="en-US" dirty="0"/>
              <a:t>Resources, I-Z</a:t>
            </a:r>
          </a:p>
        </p:txBody>
      </p:sp>
      <p:sp>
        <p:nvSpPr>
          <p:cNvPr id="4" name="Content Placeholder 3">
            <a:extLst>
              <a:ext uri="{FF2B5EF4-FFF2-40B4-BE49-F238E27FC236}">
                <a16:creationId xmlns:a16="http://schemas.microsoft.com/office/drawing/2014/main" id="{026758E4-6CB1-4374-ADBE-8D3FDB9A6323}"/>
              </a:ext>
            </a:extLst>
          </p:cNvPr>
          <p:cNvSpPr>
            <a:spLocks noGrp="1"/>
          </p:cNvSpPr>
          <p:nvPr>
            <p:ph idx="1"/>
          </p:nvPr>
        </p:nvSpPr>
        <p:spPr>
          <a:xfrm>
            <a:off x="298764" y="1447800"/>
            <a:ext cx="4666935" cy="4743450"/>
          </a:xfrm>
        </p:spPr>
        <p:txBody>
          <a:bodyPr>
            <a:normAutofit fontScale="92500" lnSpcReduction="10000"/>
          </a:bodyPr>
          <a:lstStyle/>
          <a:p>
            <a:pPr marL="285750" marR="0" indent="-285750">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I-9 Express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Information Technology Services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International Student and Scholar Services </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5"/>
              </a:rPr>
              <a:t>International Student Support &amp; Engagement </a:t>
            </a:r>
            <a:endParaRPr lang="en-US" sz="1600" u="sng" dirty="0">
              <a:solidFill>
                <a:srgbClr val="00558C"/>
              </a:solidFill>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6"/>
              </a:rPr>
              <a:t>International Writing Program (IWP)</a:t>
            </a:r>
            <a:endParaRPr lang="en-US" sz="1600" u="sng" dirty="0">
              <a:solidFill>
                <a:srgbClr val="00558C"/>
              </a:solidFill>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7"/>
              </a:rPr>
              <a:t>Iowa City Downtown District </a:t>
            </a:r>
            <a:endParaRPr lang="en-US" sz="1600" u="sng" dirty="0">
              <a:solidFill>
                <a:srgbClr val="00558C"/>
              </a:solidFill>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Iowa Literaria </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Iowa One Card </a:t>
            </a:r>
            <a:endParaRPr lang="en-US" sz="1600" u="sng" dirty="0">
              <a:solidFill>
                <a:srgbClr val="00558C"/>
              </a:solidFill>
              <a:effectLst/>
              <a:ea typeface="Calibri" panose="020F0502020204030204" pitchFamily="34" charset="0"/>
              <a:cs typeface="Times New Roman" panose="02020603050405020304" pitchFamily="18" charset="0"/>
            </a:endParaRPr>
          </a:p>
          <a:p>
            <a:pPr marL="27432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rPr>
              <a:t>Latino </a:t>
            </a:r>
            <a:r>
              <a:rPr lang="en-US" sz="1600" u="sng" dirty="0">
                <a:solidFill>
                  <a:srgbClr val="00558C"/>
                </a:solidFill>
                <a:effectLst/>
                <a:latin typeface="+mn-lt"/>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Native</a:t>
            </a:r>
            <a:r>
              <a:rPr lang="en-US" sz="1600" u="sng" dirty="0">
                <a:solidFill>
                  <a:srgbClr val="00558C"/>
                </a:solidFill>
                <a:effectLst/>
                <a:latin typeface="+mn-lt"/>
                <a:ea typeface="Calibri" panose="020F0502020204030204" pitchFamily="34" charset="0"/>
                <a:cs typeface="Times New Roman" panose="02020603050405020304" pitchFamily="18" charset="0"/>
              </a:rPr>
              <a:t> American Cultural Center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MAUI</a:t>
            </a:r>
            <a:endParaRPr lang="en-US" sz="1600" u="sng"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MyUI- Student Information Page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3"/>
              </a:rPr>
              <a:t>Not Anymore Sexual Misconduct Prevention Training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Not Your Mother’s Language Lab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Obermann Center for Advanced Studies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Office of Equal Opportunity and Diversity (EOD)</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Office of Teaching and Learning &amp; Technology (OTLT)</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Office of the Dean of Students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Office of the Ombudsperson </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marR="0" indent="-285750">
              <a:lnSpc>
                <a:spcPct val="11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Office of the Registrar</a:t>
            </a:r>
            <a:endParaRPr lang="en-US" sz="1600" dirty="0">
              <a:solidFill>
                <a:srgbClr val="00558C"/>
              </a:solidFill>
              <a:effectLst/>
              <a:latin typeface="+mn-lt"/>
              <a:ea typeface="Calibri" panose="020F0502020204030204" pitchFamily="34" charset="0"/>
              <a:cs typeface="Times New Roman" panose="02020603050405020304" pitchFamily="18" charset="0"/>
            </a:endParaRPr>
          </a:p>
          <a:p>
            <a:pPr marL="274320" indent="-285750">
              <a:lnSpc>
                <a:spcPct val="110000"/>
              </a:lnSpc>
              <a:spcBef>
                <a:spcPts val="0"/>
              </a:spcBef>
              <a:buFont typeface="Arial" panose="020B0604020202020204" pitchFamily="34" charset="0"/>
              <a:buChar char="•"/>
            </a:pPr>
            <a:endParaRPr lang="en-US" sz="1600" u="sng" dirty="0">
              <a:solidFill>
                <a:srgbClr val="00558C"/>
              </a:solidFill>
              <a:effectLst/>
              <a:latin typeface="+mn-lt"/>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sz="1600" dirty="0">
              <a:latin typeface="+mn-lt"/>
            </a:endParaRPr>
          </a:p>
        </p:txBody>
      </p:sp>
      <p:sp>
        <p:nvSpPr>
          <p:cNvPr id="5" name="TextBox 4">
            <a:extLst>
              <a:ext uri="{FF2B5EF4-FFF2-40B4-BE49-F238E27FC236}">
                <a16:creationId xmlns:a16="http://schemas.microsoft.com/office/drawing/2014/main" id="{DF5580E9-BFC0-495C-AD99-E012E498870E}"/>
              </a:ext>
            </a:extLst>
          </p:cNvPr>
          <p:cNvSpPr txBox="1"/>
          <p:nvPr/>
        </p:nvSpPr>
        <p:spPr>
          <a:xfrm>
            <a:off x="4861196" y="1457325"/>
            <a:ext cx="4056381" cy="4967514"/>
          </a:xfrm>
          <a:prstGeom prst="rect">
            <a:avLst/>
          </a:prstGeom>
          <a:noFill/>
        </p:spPr>
        <p:txBody>
          <a:bodyPr wrap="square">
            <a:spAutoFit/>
          </a:bodyPr>
          <a:lstStyle/>
          <a:p>
            <a:pPr marL="274320" marR="0" indent="-285750">
              <a:lnSpc>
                <a:spcPct val="90000"/>
              </a:lnSpc>
              <a:spcBef>
                <a:spcPts val="0"/>
              </a:spcBef>
              <a:buFont typeface="Arial" panose="020B0604020202020204" pitchFamily="34" charset="0"/>
              <a:buChar char="•"/>
            </a:pPr>
            <a:r>
              <a:rPr lang="en-US" sz="1600" u="sng" dirty="0">
                <a:solidFill>
                  <a:srgbClr val="00558C"/>
                </a:solidFill>
                <a:effectLst/>
                <a:latin typeface="+mn-lt"/>
                <a:ea typeface="Calibri" panose="020F0502020204030204" pitchFamily="34" charset="0"/>
                <a:cs typeface="Times New Roman" panose="02020603050405020304" pitchFamily="18" charset="0"/>
                <a:hlinkClick r:id="rId21">
                  <a:extLst>
                    <a:ext uri="{A12FA001-AC4F-418D-AE19-62706E023703}">
                      <ahyp:hlinkClr xmlns:ahyp="http://schemas.microsoft.com/office/drawing/2018/hyperlinkcolor" val="tx"/>
                    </a:ext>
                  </a:extLst>
                </a:hlinkClick>
              </a:rPr>
              <a:t>Parking and Transportation </a:t>
            </a:r>
            <a:endParaRPr lang="en-US" sz="1600" u="sng" dirty="0">
              <a:solidFill>
                <a:srgbClr val="00558C"/>
              </a:solidFill>
              <a:effectLst/>
              <a:latin typeface="+mn-lt"/>
              <a:ea typeface="Calibri" panose="020F0502020204030204" pitchFamily="34" charset="0"/>
              <a:cs typeface="Times New Roman" panose="02020603050405020304" pitchFamily="18" charset="0"/>
            </a:endParaRPr>
          </a:p>
          <a:p>
            <a:pPr marL="27432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2">
                  <a:extLst>
                    <a:ext uri="{A12FA001-AC4F-418D-AE19-62706E023703}">
                      <ahyp:hlinkClr xmlns:ahyp="http://schemas.microsoft.com/office/drawing/2018/hyperlinkcolor" val="tx"/>
                    </a:ext>
                  </a:extLst>
                </a:hlinkClick>
              </a:rPr>
              <a:t>Payroll Services </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Pride Alliance Center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Professional Learning and Development (UI HR)</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Quick Guide for Responding to Distress</a:t>
            </a: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latin typeface="Arial" panose="020B0604020202020204" pitchFamily="34" charset="0"/>
                <a:ea typeface="Raleway"/>
                <a:hlinkClick r:id="rId25">
                  <a:extLst>
                    <a:ext uri="{A12FA001-AC4F-418D-AE19-62706E023703}">
                      <ahyp:hlinkClr xmlns:ahyp="http://schemas.microsoft.com/office/drawing/2018/hyperlinkcolor" val="tx"/>
                    </a:ext>
                  </a:extLst>
                </a:hlinkClick>
              </a:rPr>
              <a:t>Social Security Administration</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Student Disability Services (SDS)</a:t>
            </a:r>
            <a:r>
              <a:rPr lang="en-US" sz="1600" dirty="0">
                <a:solidFill>
                  <a:srgbClr val="00558C"/>
                </a:solidFill>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(accommodations as a student) </a:t>
            </a: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7">
                  <a:extLst>
                    <a:ext uri="{A12FA001-AC4F-418D-AE19-62706E023703}">
                      <ahyp:hlinkClr xmlns:ahyp="http://schemas.microsoft.com/office/drawing/2018/hyperlinkcolor" val="tx"/>
                    </a:ext>
                  </a:extLst>
                </a:hlinkClick>
              </a:rPr>
              <a:t>Student Health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Student Legal Services</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a typeface="Calibri" panose="020F0502020204030204" pitchFamily="34" charset="0"/>
                <a:cs typeface="Times New Roman" panose="02020603050405020304" pitchFamily="18" charset="0"/>
                <a:hlinkClick r:id="rId29">
                  <a:extLst>
                    <a:ext uri="{A12FA001-AC4F-418D-AE19-62706E023703}">
                      <ahyp:hlinkClr xmlns:ahyp="http://schemas.microsoft.com/office/drawing/2018/hyperlinkcolor" val="tx"/>
                    </a:ext>
                  </a:extLst>
                </a:hlinkClick>
              </a:rPr>
              <a:t>Translate UI </a:t>
            </a:r>
            <a:r>
              <a:rPr lang="en-US" sz="1600" dirty="0">
                <a:ea typeface="Calibri" panose="020F0502020204030204" pitchFamily="34" charset="0"/>
                <a:cs typeface="Times New Roman" panose="02020603050405020304" pitchFamily="18" charset="0"/>
              </a:rPr>
              <a:t>(connecting freelance translators and interpreters) </a:t>
            </a:r>
            <a:endParaRPr lang="en-US" sz="1600" dirty="0">
              <a:solidFill>
                <a:srgbClr val="00558C"/>
              </a:solidFill>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30">
                  <a:extLst>
                    <a:ext uri="{A12FA001-AC4F-418D-AE19-62706E023703}">
                      <ahyp:hlinkClr xmlns:ahyp="http://schemas.microsoft.com/office/drawing/2018/hyperlinkcolor" val="tx"/>
                    </a:ext>
                  </a:extLst>
                </a:hlinkClick>
              </a:rPr>
              <a:t>Translate Iowa Project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31">
                  <a:extLst>
                    <a:ext uri="{A12FA001-AC4F-418D-AE19-62706E023703}">
                      <ahyp:hlinkClr xmlns:ahyp="http://schemas.microsoft.com/office/drawing/2018/hyperlinkcolor" val="tx"/>
                    </a:ext>
                  </a:extLst>
                </a:hlinkClick>
              </a:rPr>
              <a:t>University Counseling Service </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32"/>
              </a:rPr>
              <a:t>Virtual Tour UI Campus </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0000"/>
                </a:solidFill>
                <a:latin typeface="+mn-lt"/>
                <a:ea typeface="Times New Roman" panose="02020603050405020304" pitchFamily="18" charset="0"/>
                <a:hlinkClick r:id="rId33"/>
              </a:rPr>
              <a:t>WelcomeICArea.org</a:t>
            </a:r>
            <a:endParaRPr lang="en-US" sz="1600" u="sng"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34">
                  <a:extLst>
                    <a:ext uri="{A12FA001-AC4F-418D-AE19-62706E023703}">
                      <ahyp:hlinkClr xmlns:ahyp="http://schemas.microsoft.com/office/drawing/2018/hyperlinkcolor" val="tx"/>
                    </a:ext>
                  </a:extLst>
                </a:hlinkClick>
              </a:rPr>
              <a:t>World Languages Graduate Organization (WLGO)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r>
              <a:rPr lang="en-US" sz="1600" u="sng" dirty="0">
                <a:solidFill>
                  <a:srgbClr val="00558C"/>
                </a:solidFill>
                <a:effectLst/>
                <a:ea typeface="Calibri" panose="020F0502020204030204" pitchFamily="34" charset="0"/>
                <a:cs typeface="Times New Roman" panose="02020603050405020304" pitchFamily="18" charset="0"/>
                <a:hlinkClick r:id="rId35">
                  <a:extLst>
                    <a:ext uri="{A12FA001-AC4F-418D-AE19-62706E023703}">
                      <ahyp:hlinkClr xmlns:ahyp="http://schemas.microsoft.com/office/drawing/2018/hyperlinkcolor" val="tx"/>
                    </a:ext>
                  </a:extLst>
                </a:hlinkClick>
              </a:rPr>
              <a:t>Zoom for University of Iowa </a:t>
            </a:r>
            <a:endParaRPr lang="en-US" sz="1600" dirty="0">
              <a:solidFill>
                <a:srgbClr val="00558C"/>
              </a:solidFill>
              <a:effectLst/>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endParaRPr lang="en-US" sz="1600" u="sng" dirty="0">
              <a:solidFill>
                <a:srgbClr val="00558C"/>
              </a:solidFill>
              <a:ea typeface="Calibri" panose="020F0502020204030204" pitchFamily="34" charset="0"/>
              <a:cs typeface="Times New Roman" panose="02020603050405020304" pitchFamily="18" charset="0"/>
            </a:endParaRPr>
          </a:p>
          <a:p>
            <a:pPr marL="285750" marR="0" indent="-285750">
              <a:lnSpc>
                <a:spcPct val="90000"/>
              </a:lnSpc>
              <a:spcBef>
                <a:spcPts val="0"/>
              </a:spcBef>
              <a:buFont typeface="Arial" panose="020B0604020202020204" pitchFamily="34" charset="0"/>
              <a:buChar char="•"/>
            </a:pPr>
            <a:endParaRPr lang="en-US" sz="1600" dirty="0">
              <a:solidFill>
                <a:srgbClr val="00558C"/>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417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2D3352-BB68-40A5-9305-81DA3DA36CDD}"/>
              </a:ext>
              <a:ext uri="{C183D7F6-B498-43B3-948B-1728B52AA6E4}">
                <adec:decorative xmlns:adec="http://schemas.microsoft.com/office/drawing/2017/decorative" val="1"/>
              </a:ext>
            </a:extLst>
          </p:cNvPr>
          <p:cNvSpPr/>
          <p:nvPr/>
        </p:nvSpPr>
        <p:spPr>
          <a:xfrm>
            <a:off x="0" y="0"/>
            <a:ext cx="9144000" cy="6858000"/>
          </a:xfrm>
          <a:prstGeom prst="rect">
            <a:avLst/>
          </a:prstGeom>
          <a:solidFill>
            <a:srgbClr val="FFC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yellow background with grey outline overlay of notable UI landmarks in icon form. Includes: UIHC Stead Family Children's Hospital, Kinnick Stadium, a moped, corn, bicycle, lightbulb, chemistry beaker, books, bus, basketball, Hancher Auditorium, and the Old Capitol Building. ">
            <a:extLst>
              <a:ext uri="{FF2B5EF4-FFF2-40B4-BE49-F238E27FC236}">
                <a16:creationId xmlns:a16="http://schemas.microsoft.com/office/drawing/2014/main" id="{836D4D25-9D14-4410-9C4B-40A7832531BC}"/>
              </a:ext>
              <a:ext uri="{C183D7F6-B498-43B3-948B-1728B52AA6E4}">
                <adec:decorative xmlns:adec="http://schemas.microsoft.com/office/drawing/2017/decorative" val="0"/>
              </a:ext>
            </a:extLst>
          </p:cNvPr>
          <p:cNvPicPr>
            <a:picLocks noChangeAspect="1"/>
          </p:cNvPicPr>
          <p:nvPr/>
        </p:nvPicPr>
        <p:blipFill rotWithShape="1">
          <a:blip r:embed="rId2">
            <a:biLevel thresh="75000"/>
            <a:alphaModFix amt="20000"/>
            <a:extLst>
              <a:ext uri="{BEBA8EAE-BF5A-486C-A8C5-ECC9F3942E4B}">
                <a14:imgProps xmlns:a14="http://schemas.microsoft.com/office/drawing/2010/main">
                  <a14:imgLayer r:embed="rId3">
                    <a14:imgEffect>
                      <a14:saturation sat="66000"/>
                    </a14:imgEffect>
                  </a14:imgLayer>
                </a14:imgProps>
              </a:ext>
            </a:extLst>
          </a:blip>
          <a:srcRect r="7522"/>
          <a:stretch/>
        </p:blipFill>
        <p:spPr>
          <a:xfrm>
            <a:off x="0" y="0"/>
            <a:ext cx="9144000" cy="6858000"/>
          </a:xfrm>
          <a:prstGeom prst="rect">
            <a:avLst/>
          </a:prstGeom>
        </p:spPr>
      </p:pic>
      <p:sp>
        <p:nvSpPr>
          <p:cNvPr id="14" name="Title 1">
            <a:extLst>
              <a:ext uri="{FF2B5EF4-FFF2-40B4-BE49-F238E27FC236}">
                <a16:creationId xmlns:a16="http://schemas.microsoft.com/office/drawing/2014/main" id="{9F418724-3269-4489-82E5-720251121678}"/>
              </a:ext>
            </a:extLst>
          </p:cNvPr>
          <p:cNvSpPr>
            <a:spLocks noGrp="1"/>
          </p:cNvSpPr>
          <p:nvPr>
            <p:ph type="ctrTitle"/>
          </p:nvPr>
        </p:nvSpPr>
        <p:spPr>
          <a:xfrm>
            <a:off x="1309056" y="2311995"/>
            <a:ext cx="6787146" cy="2234009"/>
          </a:xfrm>
        </p:spPr>
        <p:txBody>
          <a:bodyPr>
            <a:normAutofit/>
          </a:bodyPr>
          <a:lstStyle/>
          <a:p>
            <a:pPr algn="ctr"/>
            <a:r>
              <a:rPr lang="en-US" dirty="0"/>
              <a:t>Thank You!</a:t>
            </a:r>
            <a:br>
              <a:rPr lang="en-US" dirty="0"/>
            </a:br>
            <a:r>
              <a:rPr lang="en-US" dirty="0"/>
              <a:t>We Look Forward to Meeting You Soon!</a:t>
            </a:r>
          </a:p>
        </p:txBody>
      </p:sp>
    </p:spTree>
    <p:extLst>
      <p:ext uri="{BB962C8B-B14F-4D97-AF65-F5344CB8AC3E}">
        <p14:creationId xmlns:p14="http://schemas.microsoft.com/office/powerpoint/2010/main" val="41855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15951A-B2F2-430E-ACAF-49DDE875C5AD}"/>
              </a:ext>
            </a:extLst>
          </p:cNvPr>
          <p:cNvSpPr txBox="1"/>
          <p:nvPr/>
        </p:nvSpPr>
        <p:spPr>
          <a:xfrm>
            <a:off x="8821785" y="6496591"/>
            <a:ext cx="312906" cy="369332"/>
          </a:xfrm>
          <a:prstGeom prst="rect">
            <a:avLst/>
          </a:prstGeom>
          <a:noFill/>
        </p:spPr>
        <p:txBody>
          <a:bodyPr wrap="none" rtlCol="0">
            <a:spAutoFit/>
          </a:bodyPr>
          <a:lstStyle/>
          <a:p>
            <a:fld id="{1B95AD2A-C851-4D7E-B9BF-56121B067E9B}" type="slidenum">
              <a:rPr lang="en-US" smtClean="0"/>
              <a:t>7</a:t>
            </a:fld>
            <a:endParaRPr lang="en-US" dirty="0"/>
          </a:p>
        </p:txBody>
      </p:sp>
      <p:sp>
        <p:nvSpPr>
          <p:cNvPr id="2" name="Title 1">
            <a:extLst>
              <a:ext uri="{FF2B5EF4-FFF2-40B4-BE49-F238E27FC236}">
                <a16:creationId xmlns:a16="http://schemas.microsoft.com/office/drawing/2014/main" id="{739135A6-F057-41F3-A0BF-C092CC495636}"/>
              </a:ext>
            </a:extLst>
          </p:cNvPr>
          <p:cNvSpPr>
            <a:spLocks noGrp="1"/>
          </p:cNvSpPr>
          <p:nvPr>
            <p:ph type="ctrTitle"/>
          </p:nvPr>
        </p:nvSpPr>
        <p:spPr>
          <a:xfrm>
            <a:off x="1982016" y="1672046"/>
            <a:ext cx="5179968" cy="791959"/>
          </a:xfrm>
        </p:spPr>
        <p:txBody>
          <a:bodyPr>
            <a:normAutofit/>
          </a:bodyPr>
          <a:lstStyle/>
          <a:p>
            <a:r>
              <a:rPr lang="en-US" dirty="0"/>
              <a:t>Scheduled Events</a:t>
            </a:r>
          </a:p>
        </p:txBody>
      </p:sp>
      <p:pic>
        <p:nvPicPr>
          <p:cNvPr id="4" name="Picture 3">
            <a:extLst>
              <a:ext uri="{FF2B5EF4-FFF2-40B4-BE49-F238E27FC236}">
                <a16:creationId xmlns:a16="http://schemas.microsoft.com/office/drawing/2014/main" id="{8B1E9B02-6A63-4277-8DD1-CD0E80F7528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45047" y="2464005"/>
            <a:ext cx="4053906" cy="4053906"/>
          </a:xfrm>
          <a:prstGeom prst="rect">
            <a:avLst/>
          </a:prstGeom>
        </p:spPr>
      </p:pic>
    </p:spTree>
    <p:extLst>
      <p:ext uri="{BB962C8B-B14F-4D97-AF65-F5344CB8AC3E}">
        <p14:creationId xmlns:p14="http://schemas.microsoft.com/office/powerpoint/2010/main" val="329591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B6AC1-3BBF-4545-8D64-1B7CB4D58345}"/>
              </a:ext>
              <a:ext uri="{C183D7F6-B498-43B3-948B-1728B52AA6E4}">
                <adec:decorative xmlns:adec="http://schemas.microsoft.com/office/drawing/2017/decorative" val="0"/>
              </a:ext>
            </a:extLst>
          </p:cNvPr>
          <p:cNvSpPr txBox="1"/>
          <p:nvPr/>
        </p:nvSpPr>
        <p:spPr>
          <a:xfrm>
            <a:off x="8813074" y="6496593"/>
            <a:ext cx="312906" cy="369332"/>
          </a:xfrm>
          <a:prstGeom prst="rect">
            <a:avLst/>
          </a:prstGeom>
          <a:noFill/>
        </p:spPr>
        <p:txBody>
          <a:bodyPr wrap="none" rtlCol="0">
            <a:spAutoFit/>
          </a:bodyPr>
          <a:lstStyle/>
          <a:p>
            <a:fld id="{25EFBA74-3C34-4A8F-8C1F-A24013A0A151}" type="slidenum">
              <a:rPr lang="en-US" smtClean="0"/>
              <a:t>8</a:t>
            </a:fld>
            <a:endParaRPr lang="en-US" dirty="0"/>
          </a:p>
        </p:txBody>
      </p:sp>
      <p:sp>
        <p:nvSpPr>
          <p:cNvPr id="4" name="Title 3">
            <a:extLst>
              <a:ext uri="{FF2B5EF4-FFF2-40B4-BE49-F238E27FC236}">
                <a16:creationId xmlns:a16="http://schemas.microsoft.com/office/drawing/2014/main" id="{509D9727-2FEF-43CB-B84E-A5D9C6AEA69B}"/>
              </a:ext>
            </a:extLst>
          </p:cNvPr>
          <p:cNvSpPr>
            <a:spLocks noGrp="1"/>
          </p:cNvSpPr>
          <p:nvPr>
            <p:ph type="title"/>
          </p:nvPr>
        </p:nvSpPr>
        <p:spPr>
          <a:xfrm>
            <a:off x="418011" y="365126"/>
            <a:ext cx="8116389" cy="1331865"/>
          </a:xfrm>
        </p:spPr>
        <p:txBody>
          <a:bodyPr anchor="b">
            <a:normAutofit/>
          </a:bodyPr>
          <a:lstStyle/>
          <a:p>
            <a:r>
              <a:rPr lang="en-US" dirty="0"/>
              <a:t>International Graduate Student Orientation</a:t>
            </a:r>
          </a:p>
        </p:txBody>
      </p:sp>
      <p:sp>
        <p:nvSpPr>
          <p:cNvPr id="3" name="Content Placeholder 2">
            <a:extLst>
              <a:ext uri="{FF2B5EF4-FFF2-40B4-BE49-F238E27FC236}">
                <a16:creationId xmlns:a16="http://schemas.microsoft.com/office/drawing/2014/main" id="{DC84A452-1CAD-4174-B6EE-330499366AE7}"/>
              </a:ext>
              <a:ext uri="{C183D7F6-B498-43B3-948B-1728B52AA6E4}">
                <adec:decorative xmlns:adec="http://schemas.microsoft.com/office/drawing/2017/decorative" val="0"/>
              </a:ext>
            </a:extLst>
          </p:cNvPr>
          <p:cNvSpPr>
            <a:spLocks noGrp="1"/>
          </p:cNvSpPr>
          <p:nvPr>
            <p:ph idx="1"/>
          </p:nvPr>
        </p:nvSpPr>
        <p:spPr>
          <a:xfrm>
            <a:off x="200297" y="1962387"/>
            <a:ext cx="4824549" cy="3923407"/>
          </a:xfrm>
        </p:spPr>
        <p:txBody>
          <a:bodyPr>
            <a:normAutofit fontScale="92500"/>
          </a:bodyPr>
          <a:lstStyle/>
          <a:p>
            <a:pPr marL="0" indent="0">
              <a:buNone/>
            </a:pPr>
            <a:r>
              <a:rPr lang="en-US" sz="2000" b="1" dirty="0">
                <a:highlight>
                  <a:srgbClr val="FFCD00"/>
                </a:highlight>
              </a:rPr>
              <a:t>ISSS Student Orientation </a:t>
            </a:r>
            <a:r>
              <a:rPr lang="en-US" sz="2000" dirty="0">
                <a:highlight>
                  <a:srgbClr val="FFCD00"/>
                </a:highlight>
              </a:rPr>
              <a:t>August 8-12</a:t>
            </a:r>
          </a:p>
          <a:p>
            <a:r>
              <a:rPr lang="en-US" sz="2000" dirty="0"/>
              <a:t>Arrive in Iowa City </a:t>
            </a:r>
            <a:r>
              <a:rPr lang="en-US" sz="2000" u="sng" dirty="0"/>
              <a:t>before Sun. August 7</a:t>
            </a:r>
          </a:p>
          <a:p>
            <a:r>
              <a:rPr lang="en-US" sz="2000" b="1" dirty="0"/>
              <a:t>Required for all New International Students </a:t>
            </a:r>
            <a:r>
              <a:rPr lang="en-US" sz="2000" dirty="0"/>
              <a:t>(includes FLTAs) (not Scholars)</a:t>
            </a:r>
          </a:p>
          <a:p>
            <a:r>
              <a:rPr lang="en-US" sz="2000" dirty="0"/>
              <a:t>For more information, visit the </a:t>
            </a:r>
            <a:r>
              <a:rPr lang="en-US" sz="2000" dirty="0">
                <a:hlinkClick r:id="rId2"/>
              </a:rPr>
              <a:t>ISSS Orientation Website </a:t>
            </a:r>
            <a:endParaRPr lang="en-US" sz="2000" dirty="0"/>
          </a:p>
          <a:p>
            <a:r>
              <a:rPr lang="en-US" sz="2000" u="sng" dirty="0">
                <a:solidFill>
                  <a:srgbClr val="0000FF"/>
                </a:solidFill>
                <a:effectLst/>
                <a:latin typeface="Arial" panose="020B0604020202020204" pitchFamily="34" charset="0"/>
                <a:ea typeface="Raleway"/>
                <a:hlinkClick r:id="rId3"/>
              </a:rPr>
              <a:t>J-1 Scholars</a:t>
            </a:r>
            <a:r>
              <a:rPr lang="en-US" sz="2000" dirty="0">
                <a:effectLst/>
                <a:latin typeface="Arial" panose="020B0604020202020204" pitchFamily="34" charset="0"/>
                <a:ea typeface="Raleway"/>
              </a:rPr>
              <a:t> will participate in a different orientation process </a:t>
            </a:r>
            <a:br>
              <a:rPr lang="en-US" sz="1400" dirty="0"/>
            </a:br>
            <a:endParaRPr lang="en-US" dirty="0"/>
          </a:p>
          <a:p>
            <a:pPr>
              <a:spcBef>
                <a:spcPts val="0"/>
              </a:spcBef>
            </a:pPr>
            <a:r>
              <a:rPr lang="en-US" sz="2000" b="1" dirty="0"/>
              <a:t>Questions? Contact:</a:t>
            </a:r>
          </a:p>
          <a:p>
            <a:pPr marL="0" indent="0">
              <a:spcBef>
                <a:spcPts val="0"/>
              </a:spcBef>
              <a:buNone/>
            </a:pPr>
            <a:r>
              <a:rPr lang="en-US" sz="2000" b="1" dirty="0"/>
              <a:t>  </a:t>
            </a:r>
            <a:r>
              <a:rPr lang="en-US" sz="2000" b="1" dirty="0">
                <a:hlinkClick r:id="rId4"/>
              </a:rPr>
              <a:t>isss-orientation@uiowa.edu</a:t>
            </a:r>
            <a:r>
              <a:rPr lang="en-US" sz="2000" b="1" dirty="0"/>
              <a:t> </a:t>
            </a:r>
          </a:p>
          <a:p>
            <a:endParaRPr lang="en-US" dirty="0"/>
          </a:p>
        </p:txBody>
      </p:sp>
      <p:pic>
        <p:nvPicPr>
          <p:cNvPr id="1028" name="Picture 4">
            <a:extLst>
              <a:ext uri="{FF2B5EF4-FFF2-40B4-BE49-F238E27FC236}">
                <a16:creationId xmlns:a16="http://schemas.microsoft.com/office/drawing/2014/main" id="{EC8D163B-B005-44B8-B5BE-9390E30F2A64}"/>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90" r="23346"/>
          <a:stretch/>
        </p:blipFill>
        <p:spPr bwMode="auto">
          <a:xfrm>
            <a:off x="5181607" y="1962387"/>
            <a:ext cx="3875314" cy="373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40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D9A223-5115-4F91-A34B-69698D8EEF2D}"/>
              </a:ext>
            </a:extLst>
          </p:cNvPr>
          <p:cNvSpPr txBox="1"/>
          <p:nvPr/>
        </p:nvSpPr>
        <p:spPr>
          <a:xfrm>
            <a:off x="8795657" y="6496593"/>
            <a:ext cx="312906" cy="369332"/>
          </a:xfrm>
          <a:prstGeom prst="rect">
            <a:avLst/>
          </a:prstGeom>
          <a:noFill/>
        </p:spPr>
        <p:txBody>
          <a:bodyPr wrap="none" rtlCol="0">
            <a:spAutoFit/>
          </a:bodyPr>
          <a:lstStyle/>
          <a:p>
            <a:fld id="{BFF16341-8E22-492D-BA3D-424BF40DC791}" type="slidenum">
              <a:rPr lang="en-US" smtClean="0"/>
              <a:t>9</a:t>
            </a:fld>
            <a:endParaRPr lang="en-US" dirty="0"/>
          </a:p>
        </p:txBody>
      </p:sp>
      <p:sp>
        <p:nvSpPr>
          <p:cNvPr id="2" name="Title 1">
            <a:extLst>
              <a:ext uri="{FF2B5EF4-FFF2-40B4-BE49-F238E27FC236}">
                <a16:creationId xmlns:a16="http://schemas.microsoft.com/office/drawing/2014/main" id="{1A049DEF-7C78-4C01-868D-31BB5534BEAD}"/>
              </a:ext>
            </a:extLst>
          </p:cNvPr>
          <p:cNvSpPr>
            <a:spLocks noGrp="1"/>
          </p:cNvSpPr>
          <p:nvPr>
            <p:ph type="title"/>
          </p:nvPr>
        </p:nvSpPr>
        <p:spPr/>
        <p:txBody>
          <a:bodyPr>
            <a:normAutofit fontScale="90000"/>
          </a:bodyPr>
          <a:lstStyle/>
          <a:p>
            <a:r>
              <a:rPr lang="en-US" dirty="0"/>
              <a:t>English Proficiency Evaluation (EPE)</a:t>
            </a:r>
          </a:p>
        </p:txBody>
      </p:sp>
      <p:sp>
        <p:nvSpPr>
          <p:cNvPr id="3" name="Content Placeholder 2">
            <a:extLst>
              <a:ext uri="{FF2B5EF4-FFF2-40B4-BE49-F238E27FC236}">
                <a16:creationId xmlns:a16="http://schemas.microsoft.com/office/drawing/2014/main" id="{FFA2AA8B-AAED-4758-8398-28567072B66C}"/>
              </a:ext>
            </a:extLst>
          </p:cNvPr>
          <p:cNvSpPr>
            <a:spLocks noGrp="1"/>
          </p:cNvSpPr>
          <p:nvPr>
            <p:ph idx="1"/>
          </p:nvPr>
        </p:nvSpPr>
        <p:spPr>
          <a:xfrm>
            <a:off x="418011" y="1363362"/>
            <a:ext cx="8281852" cy="4793598"/>
          </a:xfrm>
        </p:spPr>
        <p:txBody>
          <a:bodyPr>
            <a:normAutofit fontScale="92500" lnSpcReduction="20000"/>
          </a:bodyPr>
          <a:lstStyle/>
          <a:p>
            <a:pPr marL="0" indent="0">
              <a:buNone/>
            </a:pPr>
            <a:r>
              <a:rPr lang="en-US" dirty="0">
                <a:highlight>
                  <a:srgbClr val="FFCD00"/>
                </a:highlight>
              </a:rPr>
              <a:t>EPE taken during ISSS Orientation Aug. 8-12</a:t>
            </a:r>
            <a:endParaRPr lang="en-US" dirty="0"/>
          </a:p>
          <a:p>
            <a:r>
              <a:rPr lang="en-US" dirty="0"/>
              <a:t>Some International Students are required to take the English Proficiency Evaluation (EPE) if they meet one of the following requirements:</a:t>
            </a:r>
          </a:p>
          <a:p>
            <a:pPr lvl="1"/>
            <a:r>
              <a:rPr lang="en-US" dirty="0"/>
              <a:t>Submitted a TOEFL overall score lower than 100</a:t>
            </a:r>
          </a:p>
          <a:p>
            <a:pPr lvl="1"/>
            <a:r>
              <a:rPr lang="en-US" dirty="0"/>
              <a:t>Submitted an IELTS overall score lower than 8.0 </a:t>
            </a:r>
          </a:p>
          <a:p>
            <a:pPr lvl="1"/>
            <a:r>
              <a:rPr lang="en-US" dirty="0"/>
              <a:t>All students admitted using Duolingo (DET) test scores</a:t>
            </a:r>
          </a:p>
          <a:p>
            <a:pPr lvl="1"/>
            <a:r>
              <a:rPr lang="en-US" dirty="0"/>
              <a:t>You can see if you need to take the EPE by logging into </a:t>
            </a:r>
            <a:r>
              <a:rPr lang="en-US" dirty="0">
                <a:hlinkClick r:id="rId2"/>
              </a:rPr>
              <a:t>MyUI</a:t>
            </a:r>
            <a:r>
              <a:rPr lang="en-US" dirty="0"/>
              <a:t> and click the Home tab. Holds and contact information will be displayed under Important Registration Information in the appropriate session boxes</a:t>
            </a:r>
          </a:p>
          <a:p>
            <a:r>
              <a:rPr lang="en-US" dirty="0"/>
              <a:t>Students who submit a TOEFL overall score of 100 or higher, an IELTS overall score of 8.0 or higher, or qualify for an </a:t>
            </a:r>
            <a:r>
              <a:rPr lang="en-US" dirty="0">
                <a:hlinkClick r:id="rId3"/>
              </a:rPr>
              <a:t>EPE Waiver</a:t>
            </a:r>
            <a:r>
              <a:rPr lang="en-US" dirty="0"/>
              <a:t> do not need to take the EPE. </a:t>
            </a:r>
          </a:p>
          <a:p>
            <a:r>
              <a:rPr lang="en-US" dirty="0"/>
              <a:t>For more information about the EPE (structure of test, score information, etc.) visit ESL’s </a:t>
            </a:r>
            <a:r>
              <a:rPr lang="en-US" dirty="0">
                <a:hlinkClick r:id="rId4"/>
              </a:rPr>
              <a:t>English Proficiency Evaluation</a:t>
            </a:r>
            <a:r>
              <a:rPr lang="en-US" dirty="0"/>
              <a:t> website. </a:t>
            </a:r>
          </a:p>
          <a:p>
            <a:r>
              <a:rPr lang="en-US" dirty="0"/>
              <a:t>Once you have completed/passed the test, you will be able to register for courses. </a:t>
            </a:r>
          </a:p>
          <a:p>
            <a:r>
              <a:rPr lang="en-US" b="1" dirty="0"/>
              <a:t>Questions? Contact </a:t>
            </a:r>
            <a:r>
              <a:rPr lang="en-US" b="1" dirty="0">
                <a:hlinkClick r:id="rId5"/>
              </a:rPr>
              <a:t>esl-program@uiowa.edu</a:t>
            </a:r>
            <a:r>
              <a:rPr lang="en-US" b="1" dirty="0"/>
              <a:t> </a:t>
            </a:r>
          </a:p>
        </p:txBody>
      </p:sp>
    </p:spTree>
    <p:extLst>
      <p:ext uri="{BB962C8B-B14F-4D97-AF65-F5344CB8AC3E}">
        <p14:creationId xmlns:p14="http://schemas.microsoft.com/office/powerpoint/2010/main" val="2688656424"/>
      </p:ext>
    </p:extLst>
  </p:cSld>
  <p:clrMapOvr>
    <a:masterClrMapping/>
  </p:clrMapOvr>
</p:sld>
</file>

<file path=ppt/theme/theme1.xml><?xml version="1.0" encoding="utf-8"?>
<a:theme xmlns:a="http://schemas.openxmlformats.org/drawingml/2006/main" name="2_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IOWA-BRAND-Template-Widescreen" id="{A25A45C0-D9D8-A44F-9292-57D2DC0F3846}" vid="{DCED7445-4F60-224D-9666-5C3E6928A3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18620</TotalTime>
  <Words>9013</Words>
  <Application>Microsoft Office PowerPoint</Application>
  <PresentationFormat>On-screen Show (4:3)</PresentationFormat>
  <Paragraphs>800</Paragraphs>
  <Slides>61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Roboto</vt:lpstr>
      <vt:lpstr>Roboto Slab</vt:lpstr>
      <vt:lpstr>Segoe UI</vt:lpstr>
      <vt:lpstr>2_Office Theme</vt:lpstr>
      <vt:lpstr>DWLLC Graduate Student, Teaching Assistant  Scholar, FLTA Onboarding Materials “Syllabus”</vt:lpstr>
      <vt:lpstr>I am happy to help you with any questions you have!       </vt:lpstr>
      <vt:lpstr>Important Update: Your Email</vt:lpstr>
      <vt:lpstr>Table of Contents    (click the item to be taken directly to that slide)</vt:lpstr>
      <vt:lpstr>Table of Contents (continued)</vt:lpstr>
      <vt:lpstr>AY 2022-23 DGS, DEO, and TA Supervisor Information</vt:lpstr>
      <vt:lpstr>Scheduled Events</vt:lpstr>
      <vt:lpstr>International Graduate Student Orientation</vt:lpstr>
      <vt:lpstr>English Proficiency Evaluation (EPE)</vt:lpstr>
      <vt:lpstr>I-9s, Keys, Headshots, and Phillips Hall Tour</vt:lpstr>
      <vt:lpstr>Graduate College Student Orientation</vt:lpstr>
      <vt:lpstr>International Writing Program Exhibit</vt:lpstr>
      <vt:lpstr>To-Do Items</vt:lpstr>
      <vt:lpstr>Graduate College Canvas/ICON Resources </vt:lpstr>
      <vt:lpstr>Required Trainings and Compliances</vt:lpstr>
      <vt:lpstr>Update Your Information</vt:lpstr>
      <vt:lpstr>Set Up Two-Step Login</vt:lpstr>
      <vt:lpstr>Submit Your Immunization Record</vt:lpstr>
      <vt:lpstr>How to Register for Classes</vt:lpstr>
      <vt:lpstr>Registration Considerations</vt:lpstr>
      <vt:lpstr>Health and Dental Insurance</vt:lpstr>
      <vt:lpstr>Individuals with Disabilities </vt:lpstr>
      <vt:lpstr>Kognito Suicide Prevention Program (optional, but recommended!) </vt:lpstr>
      <vt:lpstr>Finances</vt:lpstr>
      <vt:lpstr>Finances Examples</vt:lpstr>
      <vt:lpstr>Int’l. Student Anticipated Expenses: Example/Estimate</vt:lpstr>
      <vt:lpstr>Domestic Student Anticipated Expenses: Example/Estimate</vt:lpstr>
      <vt:lpstr>How to Read Your U-Bill</vt:lpstr>
      <vt:lpstr>Facilities:  Phillips Hall,  DWLLC Main Office, &amp; Center for Language and Culture Learning </vt:lpstr>
      <vt:lpstr>DWLLC Staff- Who Does What</vt:lpstr>
      <vt:lpstr>Phillips Hall (PH) Information </vt:lpstr>
      <vt:lpstr>DWLLC Main Office and Front Desk</vt:lpstr>
      <vt:lpstr>DWLLC Main Office and Front Desk (continued)</vt:lpstr>
      <vt:lpstr>Technology Support</vt:lpstr>
      <vt:lpstr>Center for Language and Culture Learning (CLCL)</vt:lpstr>
      <vt:lpstr>Center for Language and Culture Learning (CLCL) (continued) </vt:lpstr>
      <vt:lpstr>University of Iowa and Iowa City Community Resources</vt:lpstr>
      <vt:lpstr>Your New University and City</vt:lpstr>
      <vt:lpstr>Parking and Transportation</vt:lpstr>
      <vt:lpstr>Get Involved!</vt:lpstr>
      <vt:lpstr>Mental Health and Crisis Support</vt:lpstr>
      <vt:lpstr>UI Public Safety</vt:lpstr>
      <vt:lpstr>Teaching Assistants in DWLLC</vt:lpstr>
      <vt:lpstr>UI Self Service &amp; Grad Student Employment Agreement</vt:lpstr>
      <vt:lpstr>2 Required Trainings for all New Teaching Assistants</vt:lpstr>
      <vt:lpstr>Insurance Information for TAs</vt:lpstr>
      <vt:lpstr>Payroll Information</vt:lpstr>
      <vt:lpstr>Course Registration Considerations for TAs</vt:lpstr>
      <vt:lpstr>Departmental TA Orientations</vt:lpstr>
      <vt:lpstr>Permanent Residents and Non-US Citizens Who Are TAs</vt:lpstr>
      <vt:lpstr>Send Us a Copy of Your Immigration Documents</vt:lpstr>
      <vt:lpstr>US Social Security Number</vt:lpstr>
      <vt:lpstr>ESPA and ELPT Testing Overview </vt:lpstr>
      <vt:lpstr>ESPA Testing</vt:lpstr>
      <vt:lpstr>ELPT Testing</vt:lpstr>
      <vt:lpstr>Helpful Resources and Links A-Z </vt:lpstr>
      <vt:lpstr>Important Phone Numbers   Put these numbers as contacts in your cell phone! </vt:lpstr>
      <vt:lpstr>Suggested Cell Phone Applications </vt:lpstr>
      <vt:lpstr>Resources, A-H</vt:lpstr>
      <vt:lpstr>Resources, I-Z</vt:lpstr>
      <vt:lpstr>Thank You! We Look Forward to Meeting You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the Presentation Title Slide</dc:title>
  <dc:creator>Corliss, Jessica A</dc:creator>
  <cp:lastModifiedBy>Miller, Jenna D (Div World Lang)</cp:lastModifiedBy>
  <cp:revision>471</cp:revision>
  <cp:lastPrinted>2022-06-08T19:37:03Z</cp:lastPrinted>
  <dcterms:created xsi:type="dcterms:W3CDTF">2020-02-03T17:28:51Z</dcterms:created>
  <dcterms:modified xsi:type="dcterms:W3CDTF">2022-06-24T15:53:13Z</dcterms:modified>
</cp:coreProperties>
</file>